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Verdana" pitchFamily="34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Verdana" pitchFamily="34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Verdana" pitchFamily="34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Verdana" pitchFamily="34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Verdana" pitchFamily="34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Verdana" pitchFamily="34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Verdana" pitchFamily="34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Verdana" pitchFamily="34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Verdana" pitchFamily="34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FFFFFF"/>
    <a:srgbClr val="00CC00"/>
    <a:srgbClr val="00FF00"/>
    <a:srgbClr val="04000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787"/>
    <p:restoredTop sz="66367" autoAdjust="0"/>
  </p:normalViewPr>
  <p:slideViewPr>
    <p:cSldViewPr>
      <p:cViewPr varScale="1">
        <p:scale>
          <a:sx n="99" d="100"/>
          <a:sy n="99" d="100"/>
        </p:scale>
        <p:origin x="427" y="4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C4594F36-84D8-41F2-AB6C-A724EAAE4A9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47FDED-9376-4AC8-95BB-7E2C5EBE4542}" type="slidenum">
              <a:rPr lang="en-US" altLang="zh-TW" smtClean="0"/>
              <a:pPr/>
              <a:t>1</a:t>
            </a:fld>
            <a:endParaRPr lang="en-US" altLang="zh-TW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993838-1462-4E8E-9970-252EE05283E1}" type="slidenum">
              <a:rPr lang="en-US" altLang="zh-TW" smtClean="0"/>
              <a:pPr/>
              <a:t>2</a:t>
            </a:fld>
            <a:endParaRPr lang="en-US" altLang="zh-TW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175" y="0"/>
            <a:ext cx="9147175" cy="6867525"/>
            <a:chOff x="-2" y="0"/>
            <a:chExt cx="5762" cy="4326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-2" y="0"/>
              <a:ext cx="5712" cy="4326"/>
              <a:chOff x="-2" y="0"/>
              <a:chExt cx="5712" cy="4326"/>
            </a:xfrm>
          </p:grpSpPr>
          <p:sp>
            <p:nvSpPr>
              <p:cNvPr id="8" name="Rectangle 4"/>
              <p:cNvSpPr>
                <a:spLocks noChangeArrowheads="1"/>
              </p:cNvSpPr>
              <p:nvPr/>
            </p:nvSpPr>
            <p:spPr bwMode="auto">
              <a:xfrm>
                <a:off x="-2" y="0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9" name="Rectangle 5"/>
              <p:cNvSpPr>
                <a:spLocks noChangeArrowheads="1"/>
              </p:cNvSpPr>
              <p:nvPr/>
            </p:nvSpPr>
            <p:spPr bwMode="auto">
              <a:xfrm>
                <a:off x="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0" name="Rectangle 6"/>
              <p:cNvSpPr>
                <a:spLocks noChangeArrowheads="1"/>
              </p:cNvSpPr>
              <p:nvPr/>
            </p:nvSpPr>
            <p:spPr bwMode="auto">
              <a:xfrm>
                <a:off x="1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7"/>
              <p:cNvSpPr>
                <a:spLocks noChangeArrowheads="1"/>
              </p:cNvSpPr>
              <p:nvPr/>
            </p:nvSpPr>
            <p:spPr bwMode="auto">
              <a:xfrm>
                <a:off x="2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2" name="Rectangle 8"/>
              <p:cNvSpPr>
                <a:spLocks noChangeArrowheads="1"/>
              </p:cNvSpPr>
              <p:nvPr/>
            </p:nvSpPr>
            <p:spPr bwMode="auto">
              <a:xfrm>
                <a:off x="3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9"/>
              <p:cNvSpPr>
                <a:spLocks noChangeArrowheads="1"/>
              </p:cNvSpPr>
              <p:nvPr/>
            </p:nvSpPr>
            <p:spPr bwMode="auto">
              <a:xfrm>
                <a:off x="4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4" name="Rectangle 10"/>
              <p:cNvSpPr>
                <a:spLocks noChangeArrowheads="1"/>
              </p:cNvSpPr>
              <p:nvPr/>
            </p:nvSpPr>
            <p:spPr bwMode="auto">
              <a:xfrm>
                <a:off x="5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5" name="Rectangle 11"/>
              <p:cNvSpPr>
                <a:spLocks noChangeArrowheads="1"/>
              </p:cNvSpPr>
              <p:nvPr/>
            </p:nvSpPr>
            <p:spPr bwMode="auto">
              <a:xfrm>
                <a:off x="6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6" name="Rectangle 12"/>
              <p:cNvSpPr>
                <a:spLocks noChangeArrowheads="1"/>
              </p:cNvSpPr>
              <p:nvPr/>
            </p:nvSpPr>
            <p:spPr bwMode="auto">
              <a:xfrm>
                <a:off x="7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7" name="Rectangle 13"/>
              <p:cNvSpPr>
                <a:spLocks noChangeArrowheads="1"/>
              </p:cNvSpPr>
              <p:nvPr/>
            </p:nvSpPr>
            <p:spPr bwMode="auto">
              <a:xfrm>
                <a:off x="8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8" name="Rectangle 14"/>
              <p:cNvSpPr>
                <a:spLocks noChangeArrowheads="1"/>
              </p:cNvSpPr>
              <p:nvPr/>
            </p:nvSpPr>
            <p:spPr bwMode="auto">
              <a:xfrm>
                <a:off x="9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9" name="Rectangle 15"/>
              <p:cNvSpPr>
                <a:spLocks noChangeArrowheads="1"/>
              </p:cNvSpPr>
              <p:nvPr/>
            </p:nvSpPr>
            <p:spPr bwMode="auto">
              <a:xfrm>
                <a:off x="10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0" name="Rectangle 16"/>
              <p:cNvSpPr>
                <a:spLocks noChangeArrowheads="1"/>
              </p:cNvSpPr>
              <p:nvPr/>
            </p:nvSpPr>
            <p:spPr bwMode="auto">
              <a:xfrm>
                <a:off x="11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1" name="Rectangle 17"/>
              <p:cNvSpPr>
                <a:spLocks noChangeArrowheads="1"/>
              </p:cNvSpPr>
              <p:nvPr/>
            </p:nvSpPr>
            <p:spPr bwMode="auto">
              <a:xfrm>
                <a:off x="12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2" name="Rectangle 18"/>
              <p:cNvSpPr>
                <a:spLocks noChangeArrowheads="1"/>
              </p:cNvSpPr>
              <p:nvPr/>
            </p:nvSpPr>
            <p:spPr bwMode="auto">
              <a:xfrm>
                <a:off x="13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3" name="Rectangle 19"/>
              <p:cNvSpPr>
                <a:spLocks noChangeArrowheads="1"/>
              </p:cNvSpPr>
              <p:nvPr/>
            </p:nvSpPr>
            <p:spPr bwMode="auto">
              <a:xfrm>
                <a:off x="14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4" name="Rectangle 20"/>
              <p:cNvSpPr>
                <a:spLocks noChangeArrowheads="1"/>
              </p:cNvSpPr>
              <p:nvPr/>
            </p:nvSpPr>
            <p:spPr bwMode="auto">
              <a:xfrm>
                <a:off x="15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5" name="Rectangle 21"/>
              <p:cNvSpPr>
                <a:spLocks noChangeArrowheads="1"/>
              </p:cNvSpPr>
              <p:nvPr/>
            </p:nvSpPr>
            <p:spPr bwMode="auto">
              <a:xfrm>
                <a:off x="16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6" name="Rectangle 22"/>
              <p:cNvSpPr>
                <a:spLocks noChangeArrowheads="1"/>
              </p:cNvSpPr>
              <p:nvPr/>
            </p:nvSpPr>
            <p:spPr bwMode="auto">
              <a:xfrm>
                <a:off x="17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7" name="Rectangle 23"/>
              <p:cNvSpPr>
                <a:spLocks noChangeArrowheads="1"/>
              </p:cNvSpPr>
              <p:nvPr/>
            </p:nvSpPr>
            <p:spPr bwMode="auto">
              <a:xfrm>
                <a:off x="18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8" name="Rectangle 24"/>
              <p:cNvSpPr>
                <a:spLocks noChangeArrowheads="1"/>
              </p:cNvSpPr>
              <p:nvPr/>
            </p:nvSpPr>
            <p:spPr bwMode="auto">
              <a:xfrm>
                <a:off x="19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29" name="Rectangle 25"/>
              <p:cNvSpPr>
                <a:spLocks noChangeArrowheads="1"/>
              </p:cNvSpPr>
              <p:nvPr/>
            </p:nvSpPr>
            <p:spPr bwMode="auto">
              <a:xfrm>
                <a:off x="20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30" name="Rectangle 26"/>
              <p:cNvSpPr>
                <a:spLocks noChangeArrowheads="1"/>
              </p:cNvSpPr>
              <p:nvPr/>
            </p:nvSpPr>
            <p:spPr bwMode="auto">
              <a:xfrm>
                <a:off x="21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31" name="Rectangle 27"/>
              <p:cNvSpPr>
                <a:spLocks noChangeArrowheads="1"/>
              </p:cNvSpPr>
              <p:nvPr/>
            </p:nvSpPr>
            <p:spPr bwMode="auto">
              <a:xfrm>
                <a:off x="22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32" name="Rectangle 28"/>
              <p:cNvSpPr>
                <a:spLocks noChangeArrowheads="1"/>
              </p:cNvSpPr>
              <p:nvPr/>
            </p:nvSpPr>
            <p:spPr bwMode="auto">
              <a:xfrm>
                <a:off x="23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33" name="Rectangle 29"/>
              <p:cNvSpPr>
                <a:spLocks noChangeArrowheads="1"/>
              </p:cNvSpPr>
              <p:nvPr/>
            </p:nvSpPr>
            <p:spPr bwMode="auto">
              <a:xfrm>
                <a:off x="23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34" name="Rectangle 30"/>
              <p:cNvSpPr>
                <a:spLocks noChangeArrowheads="1"/>
              </p:cNvSpPr>
              <p:nvPr/>
            </p:nvSpPr>
            <p:spPr bwMode="auto">
              <a:xfrm>
                <a:off x="24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35" name="Rectangle 31"/>
              <p:cNvSpPr>
                <a:spLocks noChangeArrowheads="1"/>
              </p:cNvSpPr>
              <p:nvPr/>
            </p:nvSpPr>
            <p:spPr bwMode="auto">
              <a:xfrm>
                <a:off x="25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36" name="Rectangle 32"/>
              <p:cNvSpPr>
                <a:spLocks noChangeArrowheads="1"/>
              </p:cNvSpPr>
              <p:nvPr/>
            </p:nvSpPr>
            <p:spPr bwMode="auto">
              <a:xfrm>
                <a:off x="26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37" name="Rectangle 33"/>
              <p:cNvSpPr>
                <a:spLocks noChangeArrowheads="1"/>
              </p:cNvSpPr>
              <p:nvPr/>
            </p:nvSpPr>
            <p:spPr bwMode="auto">
              <a:xfrm>
                <a:off x="27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38" name="Rectangle 34"/>
              <p:cNvSpPr>
                <a:spLocks noChangeArrowheads="1"/>
              </p:cNvSpPr>
              <p:nvPr/>
            </p:nvSpPr>
            <p:spPr bwMode="auto">
              <a:xfrm>
                <a:off x="28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39" name="Rectangle 35"/>
              <p:cNvSpPr>
                <a:spLocks noChangeArrowheads="1"/>
              </p:cNvSpPr>
              <p:nvPr/>
            </p:nvSpPr>
            <p:spPr bwMode="auto">
              <a:xfrm>
                <a:off x="29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40" name="Rectangle 36"/>
              <p:cNvSpPr>
                <a:spLocks noChangeArrowheads="1"/>
              </p:cNvSpPr>
              <p:nvPr/>
            </p:nvSpPr>
            <p:spPr bwMode="auto">
              <a:xfrm>
                <a:off x="30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41" name="Rectangle 37"/>
              <p:cNvSpPr>
                <a:spLocks noChangeArrowheads="1"/>
              </p:cNvSpPr>
              <p:nvPr/>
            </p:nvSpPr>
            <p:spPr bwMode="auto">
              <a:xfrm>
                <a:off x="31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42" name="Rectangle 38"/>
              <p:cNvSpPr>
                <a:spLocks noChangeArrowheads="1"/>
              </p:cNvSpPr>
              <p:nvPr/>
            </p:nvSpPr>
            <p:spPr bwMode="auto">
              <a:xfrm>
                <a:off x="32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43" name="Rectangle 39"/>
              <p:cNvSpPr>
                <a:spLocks noChangeArrowheads="1"/>
              </p:cNvSpPr>
              <p:nvPr/>
            </p:nvSpPr>
            <p:spPr bwMode="auto">
              <a:xfrm>
                <a:off x="33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44" name="Rectangle 40"/>
              <p:cNvSpPr>
                <a:spLocks noChangeArrowheads="1"/>
              </p:cNvSpPr>
              <p:nvPr/>
            </p:nvSpPr>
            <p:spPr bwMode="auto">
              <a:xfrm>
                <a:off x="34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45" name="Rectangle 41"/>
              <p:cNvSpPr>
                <a:spLocks noChangeArrowheads="1"/>
              </p:cNvSpPr>
              <p:nvPr/>
            </p:nvSpPr>
            <p:spPr bwMode="auto">
              <a:xfrm>
                <a:off x="35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46" name="Rectangle 42"/>
              <p:cNvSpPr>
                <a:spLocks noChangeArrowheads="1"/>
              </p:cNvSpPr>
              <p:nvPr/>
            </p:nvSpPr>
            <p:spPr bwMode="auto">
              <a:xfrm>
                <a:off x="36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47" name="Rectangle 43"/>
              <p:cNvSpPr>
                <a:spLocks noChangeArrowheads="1"/>
              </p:cNvSpPr>
              <p:nvPr/>
            </p:nvSpPr>
            <p:spPr bwMode="auto">
              <a:xfrm>
                <a:off x="37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48" name="Rectangle 44"/>
              <p:cNvSpPr>
                <a:spLocks noChangeArrowheads="1"/>
              </p:cNvSpPr>
              <p:nvPr/>
            </p:nvSpPr>
            <p:spPr bwMode="auto">
              <a:xfrm>
                <a:off x="38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49" name="Rectangle 45"/>
              <p:cNvSpPr>
                <a:spLocks noChangeArrowheads="1"/>
              </p:cNvSpPr>
              <p:nvPr/>
            </p:nvSpPr>
            <p:spPr bwMode="auto">
              <a:xfrm>
                <a:off x="39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50" name="Rectangle 46"/>
              <p:cNvSpPr>
                <a:spLocks noChangeArrowheads="1"/>
              </p:cNvSpPr>
              <p:nvPr/>
            </p:nvSpPr>
            <p:spPr bwMode="auto">
              <a:xfrm>
                <a:off x="40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51" name="Rectangle 47"/>
              <p:cNvSpPr>
                <a:spLocks noChangeArrowheads="1"/>
              </p:cNvSpPr>
              <p:nvPr/>
            </p:nvSpPr>
            <p:spPr bwMode="auto">
              <a:xfrm>
                <a:off x="41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52" name="Rectangle 48"/>
              <p:cNvSpPr>
                <a:spLocks noChangeArrowheads="1"/>
              </p:cNvSpPr>
              <p:nvPr/>
            </p:nvSpPr>
            <p:spPr bwMode="auto">
              <a:xfrm>
                <a:off x="42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53" name="Rectangle 49"/>
              <p:cNvSpPr>
                <a:spLocks noChangeArrowheads="1"/>
              </p:cNvSpPr>
              <p:nvPr/>
            </p:nvSpPr>
            <p:spPr bwMode="auto">
              <a:xfrm>
                <a:off x="43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54" name="Rectangle 50"/>
              <p:cNvSpPr>
                <a:spLocks noChangeArrowheads="1"/>
              </p:cNvSpPr>
              <p:nvPr/>
            </p:nvSpPr>
            <p:spPr bwMode="auto">
              <a:xfrm>
                <a:off x="44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55" name="Rectangle 51"/>
              <p:cNvSpPr>
                <a:spLocks noChangeArrowheads="1"/>
              </p:cNvSpPr>
              <p:nvPr/>
            </p:nvSpPr>
            <p:spPr bwMode="auto">
              <a:xfrm>
                <a:off x="45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56" name="Rectangle 52"/>
              <p:cNvSpPr>
                <a:spLocks noChangeArrowheads="1"/>
              </p:cNvSpPr>
              <p:nvPr/>
            </p:nvSpPr>
            <p:spPr bwMode="auto">
              <a:xfrm>
                <a:off x="46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57" name="Rectangle 53"/>
              <p:cNvSpPr>
                <a:spLocks noChangeArrowheads="1"/>
              </p:cNvSpPr>
              <p:nvPr/>
            </p:nvSpPr>
            <p:spPr bwMode="auto">
              <a:xfrm>
                <a:off x="47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58" name="Rectangle 54"/>
              <p:cNvSpPr>
                <a:spLocks noChangeArrowheads="1"/>
              </p:cNvSpPr>
              <p:nvPr/>
            </p:nvSpPr>
            <p:spPr bwMode="auto">
              <a:xfrm>
                <a:off x="47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59" name="Rectangle 55"/>
              <p:cNvSpPr>
                <a:spLocks noChangeArrowheads="1"/>
              </p:cNvSpPr>
              <p:nvPr/>
            </p:nvSpPr>
            <p:spPr bwMode="auto">
              <a:xfrm>
                <a:off x="48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60" name="Rectangle 56"/>
              <p:cNvSpPr>
                <a:spLocks noChangeArrowheads="1"/>
              </p:cNvSpPr>
              <p:nvPr/>
            </p:nvSpPr>
            <p:spPr bwMode="auto">
              <a:xfrm>
                <a:off x="49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61" name="Rectangle 57"/>
              <p:cNvSpPr>
                <a:spLocks noChangeArrowheads="1"/>
              </p:cNvSpPr>
              <p:nvPr/>
            </p:nvSpPr>
            <p:spPr bwMode="auto">
              <a:xfrm>
                <a:off x="50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62" name="Rectangle 58"/>
              <p:cNvSpPr>
                <a:spLocks noChangeArrowheads="1"/>
              </p:cNvSpPr>
              <p:nvPr/>
            </p:nvSpPr>
            <p:spPr bwMode="auto">
              <a:xfrm>
                <a:off x="51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63" name="Rectangle 59"/>
              <p:cNvSpPr>
                <a:spLocks noChangeArrowheads="1"/>
              </p:cNvSpPr>
              <p:nvPr/>
            </p:nvSpPr>
            <p:spPr bwMode="auto">
              <a:xfrm>
                <a:off x="52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64" name="Rectangle 60"/>
              <p:cNvSpPr>
                <a:spLocks noChangeArrowheads="1"/>
              </p:cNvSpPr>
              <p:nvPr/>
            </p:nvSpPr>
            <p:spPr bwMode="auto">
              <a:xfrm>
                <a:off x="53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65" name="Rectangle 61"/>
              <p:cNvSpPr>
                <a:spLocks noChangeArrowheads="1"/>
              </p:cNvSpPr>
              <p:nvPr/>
            </p:nvSpPr>
            <p:spPr bwMode="auto">
              <a:xfrm>
                <a:off x="54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66" name="Rectangle 62"/>
              <p:cNvSpPr>
                <a:spLocks noChangeArrowheads="1"/>
              </p:cNvSpPr>
              <p:nvPr/>
            </p:nvSpPr>
            <p:spPr bwMode="auto">
              <a:xfrm>
                <a:off x="55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67" name="Rectangle 63"/>
              <p:cNvSpPr>
                <a:spLocks noChangeArrowheads="1"/>
              </p:cNvSpPr>
              <p:nvPr/>
            </p:nvSpPr>
            <p:spPr bwMode="auto">
              <a:xfrm>
                <a:off x="56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6" name="Rectangle 64"/>
            <p:cNvSpPr>
              <a:spLocks noChangeArrowheads="1"/>
            </p:cNvSpPr>
            <p:nvPr userDrawn="1"/>
          </p:nvSpPr>
          <p:spPr bwMode="auto">
            <a:xfrm>
              <a:off x="429" y="0"/>
              <a:ext cx="5331" cy="432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7" name="Rectangle 65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321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68" name="Rectangle 66"/>
          <p:cNvSpPr>
            <a:spLocks noChangeArrowheads="1"/>
          </p:cNvSpPr>
          <p:nvPr/>
        </p:nvSpPr>
        <p:spPr bwMode="auto">
          <a:xfrm>
            <a:off x="3505200" y="2590800"/>
            <a:ext cx="4892675" cy="76200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zh-TW" altLang="zh-TW"/>
          </a:p>
        </p:txBody>
      </p:sp>
      <p:sp>
        <p:nvSpPr>
          <p:cNvPr id="4163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779463" y="1096963"/>
            <a:ext cx="7678737" cy="1431925"/>
          </a:xfrm>
        </p:spPr>
        <p:txBody>
          <a:bodyPr/>
          <a:lstStyle>
            <a:lvl1pPr algn="r"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4164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21138" y="2860675"/>
            <a:ext cx="4437062" cy="31146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7EC38F-7236-4F28-93DF-C2CCBBEE6AC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45C1A1-0889-41DE-A66A-E364095B444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994525" y="192088"/>
            <a:ext cx="2039938" cy="590391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71538" y="192088"/>
            <a:ext cx="5970587" cy="590391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B9BC0-065D-42BB-A7FD-88E6E6BC95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B933B-8305-4B68-BC8F-953C88B8BBB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6B343-2627-4595-B236-2FE0BA05255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AA07F-1ACB-42FA-B937-4512D00A981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899C05-FB09-4DAD-A87E-136FF8D007F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927304-4A1B-4415-B0CD-D8727B23AAA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23067-3B33-454E-9DF8-D62A666F887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0952C1-4C75-4E42-BEB1-7CDF380BE3E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1EBB39-420B-4711-BACB-C8A7142E45B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0"/>
            <a:ext cx="9147175" cy="6867525"/>
            <a:chOff x="0" y="0"/>
            <a:chExt cx="5762" cy="4326"/>
          </a:xfrm>
        </p:grpSpPr>
        <p:sp>
          <p:nvSpPr>
            <p:cNvPr id="3075" name="Rectangle 3"/>
            <p:cNvSpPr>
              <a:spLocks noChangeArrowheads="1"/>
            </p:cNvSpPr>
            <p:nvPr userDrawn="1"/>
          </p:nvSpPr>
          <p:spPr bwMode="hidden">
            <a:xfrm>
              <a:off x="0" y="0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76" name="Rectangle 4"/>
            <p:cNvSpPr>
              <a:spLocks noChangeArrowheads="1"/>
            </p:cNvSpPr>
            <p:nvPr userDrawn="1"/>
          </p:nvSpPr>
          <p:spPr bwMode="hidden">
            <a:xfrm>
              <a:off x="9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77" name="Rectangle 5"/>
            <p:cNvSpPr>
              <a:spLocks noChangeArrowheads="1"/>
            </p:cNvSpPr>
            <p:nvPr userDrawn="1"/>
          </p:nvSpPr>
          <p:spPr bwMode="hidden">
            <a:xfrm>
              <a:off x="19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78" name="Rectangle 6"/>
            <p:cNvSpPr>
              <a:spLocks noChangeArrowheads="1"/>
            </p:cNvSpPr>
            <p:nvPr userDrawn="1"/>
          </p:nvSpPr>
          <p:spPr bwMode="hidden">
            <a:xfrm>
              <a:off x="28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79" name="Rectangle 7"/>
            <p:cNvSpPr>
              <a:spLocks noChangeArrowheads="1"/>
            </p:cNvSpPr>
            <p:nvPr userDrawn="1"/>
          </p:nvSpPr>
          <p:spPr bwMode="hidden">
            <a:xfrm>
              <a:off x="38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80" name="Rectangle 8"/>
            <p:cNvSpPr>
              <a:spLocks noChangeArrowheads="1"/>
            </p:cNvSpPr>
            <p:nvPr userDrawn="1"/>
          </p:nvSpPr>
          <p:spPr bwMode="hidden">
            <a:xfrm>
              <a:off x="48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81" name="Rectangle 9"/>
            <p:cNvSpPr>
              <a:spLocks noChangeArrowheads="1"/>
            </p:cNvSpPr>
            <p:nvPr userDrawn="1"/>
          </p:nvSpPr>
          <p:spPr bwMode="hidden">
            <a:xfrm>
              <a:off x="57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82" name="Rectangle 10"/>
            <p:cNvSpPr>
              <a:spLocks noChangeArrowheads="1"/>
            </p:cNvSpPr>
            <p:nvPr userDrawn="1"/>
          </p:nvSpPr>
          <p:spPr bwMode="hidden">
            <a:xfrm>
              <a:off x="67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83" name="Rectangle 11"/>
            <p:cNvSpPr>
              <a:spLocks noChangeArrowheads="1"/>
            </p:cNvSpPr>
            <p:nvPr userDrawn="1"/>
          </p:nvSpPr>
          <p:spPr bwMode="hidden">
            <a:xfrm>
              <a:off x="76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84" name="Rectangle 12"/>
            <p:cNvSpPr>
              <a:spLocks noChangeArrowheads="1"/>
            </p:cNvSpPr>
            <p:nvPr userDrawn="1"/>
          </p:nvSpPr>
          <p:spPr bwMode="hidden">
            <a:xfrm>
              <a:off x="86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85" name="Rectangle 13"/>
            <p:cNvSpPr>
              <a:spLocks noChangeArrowheads="1"/>
            </p:cNvSpPr>
            <p:nvPr userDrawn="1"/>
          </p:nvSpPr>
          <p:spPr bwMode="hidden">
            <a:xfrm>
              <a:off x="96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86" name="Rectangle 14"/>
            <p:cNvSpPr>
              <a:spLocks noChangeArrowheads="1"/>
            </p:cNvSpPr>
            <p:nvPr userDrawn="1"/>
          </p:nvSpPr>
          <p:spPr bwMode="hidden">
            <a:xfrm>
              <a:off x="105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87" name="Rectangle 15"/>
            <p:cNvSpPr>
              <a:spLocks noChangeArrowheads="1"/>
            </p:cNvSpPr>
            <p:nvPr userDrawn="1"/>
          </p:nvSpPr>
          <p:spPr bwMode="hidden">
            <a:xfrm>
              <a:off x="115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88" name="Rectangle 16"/>
            <p:cNvSpPr>
              <a:spLocks noChangeArrowheads="1"/>
            </p:cNvSpPr>
            <p:nvPr userDrawn="1"/>
          </p:nvSpPr>
          <p:spPr bwMode="hidden">
            <a:xfrm>
              <a:off x="124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89" name="Rectangle 17"/>
            <p:cNvSpPr>
              <a:spLocks noChangeArrowheads="1"/>
            </p:cNvSpPr>
            <p:nvPr userDrawn="1"/>
          </p:nvSpPr>
          <p:spPr bwMode="hidden">
            <a:xfrm>
              <a:off x="134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90" name="Rectangle 18"/>
            <p:cNvSpPr>
              <a:spLocks noChangeArrowheads="1"/>
            </p:cNvSpPr>
            <p:nvPr userDrawn="1"/>
          </p:nvSpPr>
          <p:spPr bwMode="hidden">
            <a:xfrm>
              <a:off x="144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91" name="Rectangle 19"/>
            <p:cNvSpPr>
              <a:spLocks noChangeArrowheads="1"/>
            </p:cNvSpPr>
            <p:nvPr userDrawn="1"/>
          </p:nvSpPr>
          <p:spPr bwMode="hidden">
            <a:xfrm>
              <a:off x="153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92" name="Rectangle 20"/>
            <p:cNvSpPr>
              <a:spLocks noChangeArrowheads="1"/>
            </p:cNvSpPr>
            <p:nvPr userDrawn="1"/>
          </p:nvSpPr>
          <p:spPr bwMode="hidden">
            <a:xfrm>
              <a:off x="163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93" name="Rectangle 21"/>
            <p:cNvSpPr>
              <a:spLocks noChangeArrowheads="1"/>
            </p:cNvSpPr>
            <p:nvPr userDrawn="1"/>
          </p:nvSpPr>
          <p:spPr bwMode="hidden">
            <a:xfrm>
              <a:off x="172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94" name="Rectangle 22"/>
            <p:cNvSpPr>
              <a:spLocks noChangeArrowheads="1"/>
            </p:cNvSpPr>
            <p:nvPr userDrawn="1"/>
          </p:nvSpPr>
          <p:spPr bwMode="hidden">
            <a:xfrm>
              <a:off x="182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95" name="Rectangle 23"/>
            <p:cNvSpPr>
              <a:spLocks noChangeArrowheads="1"/>
            </p:cNvSpPr>
            <p:nvPr userDrawn="1"/>
          </p:nvSpPr>
          <p:spPr bwMode="hidden">
            <a:xfrm>
              <a:off x="192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96" name="Rectangle 24"/>
            <p:cNvSpPr>
              <a:spLocks noChangeArrowheads="1"/>
            </p:cNvSpPr>
            <p:nvPr userDrawn="1"/>
          </p:nvSpPr>
          <p:spPr bwMode="hidden">
            <a:xfrm>
              <a:off x="201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97" name="Rectangle 25"/>
            <p:cNvSpPr>
              <a:spLocks noChangeArrowheads="1"/>
            </p:cNvSpPr>
            <p:nvPr userDrawn="1"/>
          </p:nvSpPr>
          <p:spPr bwMode="hidden">
            <a:xfrm>
              <a:off x="211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98" name="Rectangle 26"/>
            <p:cNvSpPr>
              <a:spLocks noChangeArrowheads="1"/>
            </p:cNvSpPr>
            <p:nvPr userDrawn="1"/>
          </p:nvSpPr>
          <p:spPr bwMode="hidden">
            <a:xfrm>
              <a:off x="220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099" name="Rectangle 27"/>
            <p:cNvSpPr>
              <a:spLocks noChangeArrowheads="1"/>
            </p:cNvSpPr>
            <p:nvPr userDrawn="1"/>
          </p:nvSpPr>
          <p:spPr bwMode="hidden">
            <a:xfrm>
              <a:off x="230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00" name="Rectangle 28"/>
            <p:cNvSpPr>
              <a:spLocks noChangeArrowheads="1"/>
            </p:cNvSpPr>
            <p:nvPr userDrawn="1"/>
          </p:nvSpPr>
          <p:spPr bwMode="hidden">
            <a:xfrm>
              <a:off x="240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01" name="Rectangle 29"/>
            <p:cNvSpPr>
              <a:spLocks noChangeArrowheads="1"/>
            </p:cNvSpPr>
            <p:nvPr userDrawn="1"/>
          </p:nvSpPr>
          <p:spPr bwMode="hidden">
            <a:xfrm>
              <a:off x="249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02" name="Rectangle 30"/>
            <p:cNvSpPr>
              <a:spLocks noChangeArrowheads="1"/>
            </p:cNvSpPr>
            <p:nvPr userDrawn="1"/>
          </p:nvSpPr>
          <p:spPr bwMode="hidden">
            <a:xfrm>
              <a:off x="259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03" name="Rectangle 31"/>
            <p:cNvSpPr>
              <a:spLocks noChangeArrowheads="1"/>
            </p:cNvSpPr>
            <p:nvPr userDrawn="1"/>
          </p:nvSpPr>
          <p:spPr bwMode="hidden">
            <a:xfrm>
              <a:off x="268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04" name="Rectangle 32"/>
            <p:cNvSpPr>
              <a:spLocks noChangeArrowheads="1"/>
            </p:cNvSpPr>
            <p:nvPr userDrawn="1"/>
          </p:nvSpPr>
          <p:spPr bwMode="hidden">
            <a:xfrm>
              <a:off x="278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05" name="Rectangle 33"/>
            <p:cNvSpPr>
              <a:spLocks noChangeArrowheads="1"/>
            </p:cNvSpPr>
            <p:nvPr userDrawn="1"/>
          </p:nvSpPr>
          <p:spPr bwMode="hidden">
            <a:xfrm>
              <a:off x="288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06" name="Rectangle 34"/>
            <p:cNvSpPr>
              <a:spLocks noChangeArrowheads="1"/>
            </p:cNvSpPr>
            <p:nvPr userDrawn="1"/>
          </p:nvSpPr>
          <p:spPr bwMode="hidden">
            <a:xfrm>
              <a:off x="297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07" name="Rectangle 35"/>
            <p:cNvSpPr>
              <a:spLocks noChangeArrowheads="1"/>
            </p:cNvSpPr>
            <p:nvPr userDrawn="1"/>
          </p:nvSpPr>
          <p:spPr bwMode="hidden">
            <a:xfrm>
              <a:off x="307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08" name="Rectangle 36"/>
            <p:cNvSpPr>
              <a:spLocks noChangeArrowheads="1"/>
            </p:cNvSpPr>
            <p:nvPr userDrawn="1"/>
          </p:nvSpPr>
          <p:spPr bwMode="hidden">
            <a:xfrm>
              <a:off x="316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09" name="Rectangle 37"/>
            <p:cNvSpPr>
              <a:spLocks noChangeArrowheads="1"/>
            </p:cNvSpPr>
            <p:nvPr userDrawn="1"/>
          </p:nvSpPr>
          <p:spPr bwMode="hidden">
            <a:xfrm>
              <a:off x="326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10" name="Rectangle 38"/>
            <p:cNvSpPr>
              <a:spLocks noChangeArrowheads="1"/>
            </p:cNvSpPr>
            <p:nvPr userDrawn="1"/>
          </p:nvSpPr>
          <p:spPr bwMode="hidden">
            <a:xfrm>
              <a:off x="336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11" name="Rectangle 39"/>
            <p:cNvSpPr>
              <a:spLocks noChangeArrowheads="1"/>
            </p:cNvSpPr>
            <p:nvPr userDrawn="1"/>
          </p:nvSpPr>
          <p:spPr bwMode="hidden">
            <a:xfrm>
              <a:off x="345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12" name="Rectangle 40"/>
            <p:cNvSpPr>
              <a:spLocks noChangeArrowheads="1"/>
            </p:cNvSpPr>
            <p:nvPr userDrawn="1"/>
          </p:nvSpPr>
          <p:spPr bwMode="hidden">
            <a:xfrm>
              <a:off x="355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13" name="Rectangle 41"/>
            <p:cNvSpPr>
              <a:spLocks noChangeArrowheads="1"/>
            </p:cNvSpPr>
            <p:nvPr userDrawn="1"/>
          </p:nvSpPr>
          <p:spPr bwMode="hidden">
            <a:xfrm>
              <a:off x="364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14" name="Rectangle 42"/>
            <p:cNvSpPr>
              <a:spLocks noChangeArrowheads="1"/>
            </p:cNvSpPr>
            <p:nvPr userDrawn="1"/>
          </p:nvSpPr>
          <p:spPr bwMode="hidden">
            <a:xfrm>
              <a:off x="374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15" name="Rectangle 43"/>
            <p:cNvSpPr>
              <a:spLocks noChangeArrowheads="1"/>
            </p:cNvSpPr>
            <p:nvPr userDrawn="1"/>
          </p:nvSpPr>
          <p:spPr bwMode="hidden">
            <a:xfrm>
              <a:off x="384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16" name="Rectangle 44"/>
            <p:cNvSpPr>
              <a:spLocks noChangeArrowheads="1"/>
            </p:cNvSpPr>
            <p:nvPr userDrawn="1"/>
          </p:nvSpPr>
          <p:spPr bwMode="hidden">
            <a:xfrm>
              <a:off x="393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17" name="Rectangle 45"/>
            <p:cNvSpPr>
              <a:spLocks noChangeArrowheads="1"/>
            </p:cNvSpPr>
            <p:nvPr userDrawn="1"/>
          </p:nvSpPr>
          <p:spPr bwMode="hidden">
            <a:xfrm>
              <a:off x="403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18" name="Rectangle 46"/>
            <p:cNvSpPr>
              <a:spLocks noChangeArrowheads="1"/>
            </p:cNvSpPr>
            <p:nvPr userDrawn="1"/>
          </p:nvSpPr>
          <p:spPr bwMode="hidden">
            <a:xfrm>
              <a:off x="412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19" name="Rectangle 47"/>
            <p:cNvSpPr>
              <a:spLocks noChangeArrowheads="1"/>
            </p:cNvSpPr>
            <p:nvPr userDrawn="1"/>
          </p:nvSpPr>
          <p:spPr bwMode="hidden">
            <a:xfrm>
              <a:off x="422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20" name="Rectangle 48"/>
            <p:cNvSpPr>
              <a:spLocks noChangeArrowheads="1"/>
            </p:cNvSpPr>
            <p:nvPr userDrawn="1"/>
          </p:nvSpPr>
          <p:spPr bwMode="hidden">
            <a:xfrm>
              <a:off x="432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21" name="Rectangle 49"/>
            <p:cNvSpPr>
              <a:spLocks noChangeArrowheads="1"/>
            </p:cNvSpPr>
            <p:nvPr userDrawn="1"/>
          </p:nvSpPr>
          <p:spPr bwMode="hidden">
            <a:xfrm>
              <a:off x="441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22" name="Rectangle 50"/>
            <p:cNvSpPr>
              <a:spLocks noChangeArrowheads="1"/>
            </p:cNvSpPr>
            <p:nvPr userDrawn="1"/>
          </p:nvSpPr>
          <p:spPr bwMode="hidden">
            <a:xfrm>
              <a:off x="451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23" name="Rectangle 51"/>
            <p:cNvSpPr>
              <a:spLocks noChangeArrowheads="1"/>
            </p:cNvSpPr>
            <p:nvPr userDrawn="1"/>
          </p:nvSpPr>
          <p:spPr bwMode="hidden">
            <a:xfrm>
              <a:off x="460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24" name="Rectangle 52"/>
            <p:cNvSpPr>
              <a:spLocks noChangeArrowheads="1"/>
            </p:cNvSpPr>
            <p:nvPr userDrawn="1"/>
          </p:nvSpPr>
          <p:spPr bwMode="hidden">
            <a:xfrm>
              <a:off x="470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25" name="Rectangle 53"/>
            <p:cNvSpPr>
              <a:spLocks noChangeArrowheads="1"/>
            </p:cNvSpPr>
            <p:nvPr userDrawn="1"/>
          </p:nvSpPr>
          <p:spPr bwMode="hidden">
            <a:xfrm>
              <a:off x="480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26" name="Rectangle 54"/>
            <p:cNvSpPr>
              <a:spLocks noChangeArrowheads="1"/>
            </p:cNvSpPr>
            <p:nvPr userDrawn="1"/>
          </p:nvSpPr>
          <p:spPr bwMode="hidden">
            <a:xfrm>
              <a:off x="489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27" name="Rectangle 55"/>
            <p:cNvSpPr>
              <a:spLocks noChangeArrowheads="1"/>
            </p:cNvSpPr>
            <p:nvPr userDrawn="1"/>
          </p:nvSpPr>
          <p:spPr bwMode="hidden">
            <a:xfrm>
              <a:off x="499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28" name="Rectangle 56"/>
            <p:cNvSpPr>
              <a:spLocks noChangeArrowheads="1"/>
            </p:cNvSpPr>
            <p:nvPr userDrawn="1"/>
          </p:nvSpPr>
          <p:spPr bwMode="hidden">
            <a:xfrm>
              <a:off x="508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29" name="Rectangle 57"/>
            <p:cNvSpPr>
              <a:spLocks noChangeArrowheads="1"/>
            </p:cNvSpPr>
            <p:nvPr userDrawn="1"/>
          </p:nvSpPr>
          <p:spPr bwMode="hidden">
            <a:xfrm>
              <a:off x="518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30" name="Rectangle 58"/>
            <p:cNvSpPr>
              <a:spLocks noChangeArrowheads="1"/>
            </p:cNvSpPr>
            <p:nvPr userDrawn="1"/>
          </p:nvSpPr>
          <p:spPr bwMode="hidden">
            <a:xfrm>
              <a:off x="528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31" name="Rectangle 59"/>
            <p:cNvSpPr>
              <a:spLocks noChangeArrowheads="1"/>
            </p:cNvSpPr>
            <p:nvPr userDrawn="1"/>
          </p:nvSpPr>
          <p:spPr bwMode="hidden">
            <a:xfrm>
              <a:off x="537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32" name="Rectangle 60"/>
            <p:cNvSpPr>
              <a:spLocks noChangeArrowheads="1"/>
            </p:cNvSpPr>
            <p:nvPr userDrawn="1"/>
          </p:nvSpPr>
          <p:spPr bwMode="hidden">
            <a:xfrm>
              <a:off x="547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33" name="Rectangle 61"/>
            <p:cNvSpPr>
              <a:spLocks noChangeArrowheads="1"/>
            </p:cNvSpPr>
            <p:nvPr userDrawn="1"/>
          </p:nvSpPr>
          <p:spPr bwMode="hidden">
            <a:xfrm>
              <a:off x="556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34" name="Rectangle 62"/>
            <p:cNvSpPr>
              <a:spLocks noChangeArrowheads="1"/>
            </p:cNvSpPr>
            <p:nvPr userDrawn="1"/>
          </p:nvSpPr>
          <p:spPr bwMode="hidden">
            <a:xfrm>
              <a:off x="566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35" name="Rectangle 63"/>
            <p:cNvSpPr>
              <a:spLocks noChangeArrowheads="1"/>
            </p:cNvSpPr>
            <p:nvPr userDrawn="1"/>
          </p:nvSpPr>
          <p:spPr bwMode="hidden">
            <a:xfrm>
              <a:off x="431" y="0"/>
              <a:ext cx="5331" cy="432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3136" name="Rectangle 64"/>
            <p:cNvSpPr>
              <a:spLocks noChangeArrowheads="1"/>
            </p:cNvSpPr>
            <p:nvPr userDrawn="1"/>
          </p:nvSpPr>
          <p:spPr bwMode="blackGray">
            <a:xfrm>
              <a:off x="0" y="1081"/>
              <a:ext cx="4378" cy="47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6147" name="Rectangle 65"/>
          <p:cNvSpPr>
            <a:spLocks noGrp="1" noChangeArrowheads="1"/>
          </p:cNvSpPr>
          <p:nvPr>
            <p:ph type="title"/>
          </p:nvPr>
        </p:nvSpPr>
        <p:spPr bwMode="auto">
          <a:xfrm>
            <a:off x="871538" y="192088"/>
            <a:ext cx="816292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6148" name="Rectangle 6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05000"/>
            <a:ext cx="8110537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3139" name="Rectangle 6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52525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140" name="Rectangle 6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0925" y="62865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141" name="Rectangle 6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9925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fld id="{D6F81FC1-EBAA-4304-9357-ADF39285545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989169"/>
            <a:ext cx="7678738" cy="646331"/>
          </a:xfrm>
        </p:spPr>
        <p:txBody>
          <a:bodyPr/>
          <a:lstStyle/>
          <a:p>
            <a:pPr algn="l" eaLnBrk="1" hangingPunct="1"/>
            <a:r>
              <a:rPr lang="en-US" altLang="zh-TW" sz="3600" smtClean="0"/>
              <a:t>Network </a:t>
            </a:r>
            <a:r>
              <a:rPr lang="en-US" altLang="zh-TW" sz="3600" smtClean="0"/>
              <a:t>Representations</a:t>
            </a:r>
            <a:endParaRPr lang="en-US" altLang="zh-TW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標題 1"/>
          <p:cNvSpPr>
            <a:spLocks noGrp="1"/>
          </p:cNvSpPr>
          <p:nvPr>
            <p:ph type="title"/>
          </p:nvPr>
        </p:nvSpPr>
        <p:spPr>
          <a:xfrm>
            <a:off x="871538" y="854075"/>
            <a:ext cx="8162925" cy="769938"/>
          </a:xfrm>
        </p:spPr>
        <p:txBody>
          <a:bodyPr/>
          <a:lstStyle/>
          <a:p>
            <a:r>
              <a:rPr lang="en-US" altLang="zh-TW" dirty="0" smtClean="0"/>
              <a:t>Bibliographic coupling</a:t>
            </a:r>
            <a:endParaRPr lang="zh-TW" altLang="en-US" dirty="0" smtClean="0"/>
          </a:p>
        </p:txBody>
      </p:sp>
      <p:sp>
        <p:nvSpPr>
          <p:cNvPr id="4101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Bibliographic coupling matrix B</a:t>
            </a:r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r>
              <a:rPr lang="en-US" altLang="zh-TW" dirty="0" smtClean="0"/>
              <a:t>Bibliographic coupling network: there is an edge with weight </a:t>
            </a:r>
            <a:r>
              <a:rPr lang="en-US" altLang="zh-TW" dirty="0" err="1" smtClean="0"/>
              <a:t>B</a:t>
            </a:r>
            <a:r>
              <a:rPr lang="en-US" altLang="zh-TW" baseline="-25000" dirty="0" err="1" smtClean="0"/>
              <a:t>ij</a:t>
            </a:r>
            <a:r>
              <a:rPr lang="en-US" altLang="zh-TW" dirty="0" smtClean="0"/>
              <a:t>.</a:t>
            </a:r>
            <a:endParaRPr lang="en-US" altLang="zh-TW" baseline="-25000" dirty="0" smtClean="0"/>
          </a:p>
          <a:p>
            <a:r>
              <a:rPr lang="en-US" altLang="zh-TW" dirty="0" err="1" smtClean="0"/>
              <a:t>B</a:t>
            </a:r>
            <a:r>
              <a:rPr lang="en-US" altLang="zh-TW" baseline="-25000" dirty="0" err="1" smtClean="0"/>
              <a:t>ii</a:t>
            </a:r>
            <a:r>
              <a:rPr lang="en-US" altLang="zh-TW" dirty="0" smtClean="0"/>
              <a:t> is the number of papers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 cites.</a:t>
            </a:r>
            <a:endParaRPr lang="en-US" altLang="zh-TW" baseline="-25000" dirty="0" smtClean="0"/>
          </a:p>
          <a:p>
            <a:endParaRPr lang="zh-TW" altLang="en-US" dirty="0" smtClean="0"/>
          </a:p>
        </p:txBody>
      </p:sp>
      <p:graphicFrame>
        <p:nvGraphicFramePr>
          <p:cNvPr id="2" name="Object 4"/>
          <p:cNvGraphicFramePr>
            <a:graphicFrameLocks noChangeAspect="1"/>
          </p:cNvGraphicFramePr>
          <p:nvPr/>
        </p:nvGraphicFramePr>
        <p:xfrm>
          <a:off x="3203848" y="2852936"/>
          <a:ext cx="2162175" cy="54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Formula" r:id="rId3" imgW="1091160" imgH="275760" progId="Equation.Ribbit">
                  <p:embed/>
                </p:oleObj>
              </mc:Choice>
              <mc:Fallback>
                <p:oleObj name="Formula" r:id="rId3" imgW="1091160" imgH="275760" progId="Equation.Ribbit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2852936"/>
                        <a:ext cx="2162175" cy="547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標題 1"/>
          <p:cNvSpPr>
            <a:spLocks noGrp="1"/>
          </p:cNvSpPr>
          <p:nvPr>
            <p:ph type="title"/>
          </p:nvPr>
        </p:nvSpPr>
        <p:spPr>
          <a:xfrm>
            <a:off x="871538" y="854075"/>
            <a:ext cx="8162925" cy="769938"/>
          </a:xfrm>
        </p:spPr>
        <p:txBody>
          <a:bodyPr/>
          <a:lstStyle/>
          <a:p>
            <a:r>
              <a:rPr lang="en-US" altLang="zh-TW" smtClean="0"/>
              <a:t>Citation network</a:t>
            </a:r>
            <a:endParaRPr lang="zh-TW" altLang="en-US" smtClean="0"/>
          </a:p>
        </p:txBody>
      </p:sp>
      <p:sp>
        <p:nvSpPr>
          <p:cNvPr id="14339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 smtClean="0"/>
              <a:t>Strong </a:t>
            </a:r>
            <a:r>
              <a:rPr lang="en-US" altLang="zh-TW" sz="2400" dirty="0" err="1" smtClean="0"/>
              <a:t>cocitation</a:t>
            </a:r>
            <a:r>
              <a:rPr lang="en-US" altLang="zh-TW" sz="2400" dirty="0" smtClean="0"/>
              <a:t>: both papers must have a lot of incoming edges.</a:t>
            </a:r>
          </a:p>
          <a:p>
            <a:pPr lvl="1"/>
            <a:r>
              <a:rPr lang="en-US" altLang="zh-TW" sz="2400" dirty="0" smtClean="0"/>
              <a:t>Both are well cited.</a:t>
            </a:r>
          </a:p>
          <a:p>
            <a:pPr lvl="1"/>
            <a:r>
              <a:rPr lang="en-US" altLang="zh-TW" sz="2400" dirty="0" smtClean="0"/>
              <a:t>Strong </a:t>
            </a:r>
            <a:r>
              <a:rPr lang="en-US" altLang="zh-TW" sz="2400" dirty="0" err="1" smtClean="0"/>
              <a:t>cocitation</a:t>
            </a:r>
            <a:r>
              <a:rPr lang="en-US" altLang="zh-TW" sz="2400" dirty="0" smtClean="0"/>
              <a:t> is limited to influential papers.</a:t>
            </a:r>
          </a:p>
          <a:p>
            <a:r>
              <a:rPr lang="en-US" altLang="zh-TW" sz="2400" dirty="0" smtClean="0"/>
              <a:t>Strong bibliographic coupling: both cited many papers.</a:t>
            </a:r>
          </a:p>
          <a:p>
            <a:pPr lvl="1"/>
            <a:r>
              <a:rPr lang="en-US" altLang="zh-TW" sz="2400" dirty="0" smtClean="0"/>
              <a:t>Science Citation Index (SCI) makes use of bibliographic coupling in “Related Records” to find similar papers.</a:t>
            </a:r>
          </a:p>
          <a:p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177800"/>
            <a:ext cx="8162925" cy="1446213"/>
          </a:xfrm>
        </p:spPr>
        <p:txBody>
          <a:bodyPr/>
          <a:lstStyle/>
          <a:p>
            <a:pPr eaLnBrk="1" hangingPunct="1"/>
            <a:r>
              <a:rPr lang="en-US" altLang="zh-TW" smtClean="0"/>
              <a:t>Networks and their representations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400" dirty="0" smtClean="0"/>
              <a:t>A networks is a graph</a:t>
            </a:r>
          </a:p>
          <a:p>
            <a:pPr eaLnBrk="1" hangingPunct="1"/>
            <a:r>
              <a:rPr lang="en-US" altLang="zh-TW" sz="2400" dirty="0" smtClean="0"/>
              <a:t>Vertices (nodes, sites, actors)</a:t>
            </a:r>
          </a:p>
          <a:p>
            <a:pPr eaLnBrk="1" hangingPunct="1"/>
            <a:r>
              <a:rPr lang="en-US" altLang="zh-TW" sz="2400" dirty="0" smtClean="0"/>
              <a:t>Edges (links, bonds, ties)</a:t>
            </a:r>
          </a:p>
          <a:p>
            <a:pPr eaLnBrk="1" hangingPunct="1"/>
            <a:r>
              <a:rPr lang="en-US" altLang="zh-TW" sz="2400" dirty="0" smtClean="0"/>
              <a:t>n: number of nodes</a:t>
            </a:r>
          </a:p>
          <a:p>
            <a:pPr eaLnBrk="1" hangingPunct="1"/>
            <a:r>
              <a:rPr lang="en-US" altLang="zh-TW" sz="2400" dirty="0" smtClean="0"/>
              <a:t>m: number of edges</a:t>
            </a:r>
          </a:p>
          <a:p>
            <a:pPr eaLnBrk="1" hangingPunct="1"/>
            <a:r>
              <a:rPr lang="en-US" altLang="zh-TW" sz="2400" dirty="0" err="1" smtClean="0"/>
              <a:t>Multiedges</a:t>
            </a:r>
            <a:endParaRPr lang="en-US" altLang="zh-TW" sz="2400" dirty="0" smtClean="0"/>
          </a:p>
          <a:p>
            <a:pPr eaLnBrk="1" hangingPunct="1"/>
            <a:r>
              <a:rPr lang="en-US" altLang="zh-TW" sz="2400" dirty="0" smtClean="0"/>
              <a:t>Self-edges (self-loops)</a:t>
            </a:r>
          </a:p>
          <a:p>
            <a:pPr eaLnBrk="1" hangingPunct="1"/>
            <a:r>
              <a:rPr lang="en-US" altLang="zh-TW" sz="2400" dirty="0" smtClean="0"/>
              <a:t>Simple network (simple graph): a network that has neither self-edges nor </a:t>
            </a:r>
            <a:r>
              <a:rPr lang="en-US" altLang="zh-TW" sz="2400" dirty="0" err="1" smtClean="0"/>
              <a:t>multiedges</a:t>
            </a:r>
            <a:endParaRPr lang="en-US" altLang="zh-TW" sz="2400" dirty="0" smtClean="0"/>
          </a:p>
          <a:p>
            <a:pPr eaLnBrk="1" hangingPunct="1"/>
            <a:r>
              <a:rPr lang="en-US" altLang="zh-TW" sz="2400" dirty="0" err="1" smtClean="0"/>
              <a:t>Multigraph</a:t>
            </a:r>
            <a:r>
              <a:rPr lang="en-US" altLang="zh-TW" sz="2400" dirty="0" smtClean="0"/>
              <a:t>: a network with </a:t>
            </a:r>
            <a:r>
              <a:rPr lang="en-US" altLang="zh-TW" sz="2400" dirty="0" err="1" smtClean="0"/>
              <a:t>multiedges</a:t>
            </a:r>
            <a:endParaRPr lang="en-US" altLang="zh-TW" sz="2400" dirty="0" smtClean="0"/>
          </a:p>
        </p:txBody>
      </p:sp>
      <p:grpSp>
        <p:nvGrpSpPr>
          <p:cNvPr id="4" name="群組 3"/>
          <p:cNvGrpSpPr/>
          <p:nvPr/>
        </p:nvGrpSpPr>
        <p:grpSpPr>
          <a:xfrm>
            <a:off x="5796136" y="3068960"/>
            <a:ext cx="1980400" cy="2088232"/>
            <a:chOff x="1907704" y="4797152"/>
            <a:chExt cx="1980400" cy="2088232"/>
          </a:xfrm>
        </p:grpSpPr>
        <p:sp>
          <p:nvSpPr>
            <p:cNvPr id="5" name="橢圓 4"/>
            <p:cNvSpPr/>
            <p:nvPr/>
          </p:nvSpPr>
          <p:spPr>
            <a:xfrm>
              <a:off x="2303760" y="5803640"/>
              <a:ext cx="144000" cy="144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橢圓 5"/>
            <p:cNvSpPr/>
            <p:nvPr/>
          </p:nvSpPr>
          <p:spPr>
            <a:xfrm>
              <a:off x="3024104" y="5085184"/>
              <a:ext cx="144000" cy="144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" name="直線接點 6"/>
            <p:cNvCxnSpPr>
              <a:stCxn id="5" idx="7"/>
              <a:endCxn id="6" idx="3"/>
            </p:cNvCxnSpPr>
            <p:nvPr/>
          </p:nvCxnSpPr>
          <p:spPr>
            <a:xfrm rot="5400000" flipH="1" flipV="1">
              <a:off x="2427616" y="5207152"/>
              <a:ext cx="616632" cy="618520"/>
            </a:xfrm>
            <a:prstGeom prst="line">
              <a:avLst/>
            </a:prstGeom>
            <a:ln w="381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橢圓 7"/>
            <p:cNvSpPr/>
            <p:nvPr/>
          </p:nvSpPr>
          <p:spPr>
            <a:xfrm>
              <a:off x="3744104" y="5805184"/>
              <a:ext cx="144000" cy="144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橢圓 8"/>
            <p:cNvSpPr/>
            <p:nvPr/>
          </p:nvSpPr>
          <p:spPr>
            <a:xfrm>
              <a:off x="3024104" y="6525184"/>
              <a:ext cx="144000" cy="144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0" name="直線接點 9"/>
            <p:cNvCxnSpPr>
              <a:stCxn id="5" idx="5"/>
              <a:endCxn id="9" idx="1"/>
            </p:cNvCxnSpPr>
            <p:nvPr/>
          </p:nvCxnSpPr>
          <p:spPr>
            <a:xfrm rot="16200000" flipH="1">
              <a:off x="2426072" y="5927152"/>
              <a:ext cx="619720" cy="618520"/>
            </a:xfrm>
            <a:prstGeom prst="line">
              <a:avLst/>
            </a:prstGeom>
            <a:ln w="381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/>
            <p:cNvCxnSpPr>
              <a:stCxn id="8" idx="1"/>
              <a:endCxn id="6" idx="5"/>
            </p:cNvCxnSpPr>
            <p:nvPr/>
          </p:nvCxnSpPr>
          <p:spPr>
            <a:xfrm rot="16200000" flipV="1">
              <a:off x="3147016" y="5208096"/>
              <a:ext cx="618176" cy="618176"/>
            </a:xfrm>
            <a:prstGeom prst="line">
              <a:avLst/>
            </a:prstGeom>
            <a:ln w="381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>
              <a:stCxn id="9" idx="7"/>
              <a:endCxn id="8" idx="3"/>
            </p:cNvCxnSpPr>
            <p:nvPr/>
          </p:nvCxnSpPr>
          <p:spPr>
            <a:xfrm rot="5400000" flipH="1" flipV="1">
              <a:off x="3147016" y="5928096"/>
              <a:ext cx="618176" cy="618176"/>
            </a:xfrm>
            <a:prstGeom prst="line">
              <a:avLst/>
            </a:prstGeom>
            <a:ln w="381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矩形 12"/>
            <p:cNvSpPr/>
            <p:nvPr/>
          </p:nvSpPr>
          <p:spPr bwMode="auto">
            <a:xfrm>
              <a:off x="1907704" y="5661248"/>
              <a:ext cx="432048" cy="432048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新細明體" charset="-120"/>
                </a:rPr>
                <a:t>2</a:t>
              </a:r>
              <a:endPara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新細明體" charset="-120"/>
              </a:endParaRPr>
            </a:p>
          </p:txBody>
        </p:sp>
        <p:sp>
          <p:nvSpPr>
            <p:cNvPr id="14" name="矩形 13"/>
            <p:cNvSpPr/>
            <p:nvPr/>
          </p:nvSpPr>
          <p:spPr bwMode="auto">
            <a:xfrm>
              <a:off x="2699792" y="4797152"/>
              <a:ext cx="432048" cy="432048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新細明體" charset="-120"/>
                </a:rPr>
                <a:t>1</a:t>
              </a:r>
              <a:endPara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新細明體" charset="-120"/>
              </a:endParaRPr>
            </a:p>
          </p:txBody>
        </p:sp>
        <p:sp>
          <p:nvSpPr>
            <p:cNvPr id="15" name="矩形 14"/>
            <p:cNvSpPr/>
            <p:nvPr/>
          </p:nvSpPr>
          <p:spPr bwMode="auto">
            <a:xfrm>
              <a:off x="2699792" y="6453336"/>
              <a:ext cx="432048" cy="432048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新細明體" charset="-120"/>
                </a:rPr>
                <a:t>3</a:t>
              </a:r>
              <a:endPara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新細明體" charset="-120"/>
              </a:endParaRPr>
            </a:p>
          </p:txBody>
        </p:sp>
        <p:sp>
          <p:nvSpPr>
            <p:cNvPr id="16" name="矩形 15"/>
            <p:cNvSpPr/>
            <p:nvPr/>
          </p:nvSpPr>
          <p:spPr bwMode="auto">
            <a:xfrm>
              <a:off x="3347864" y="5661248"/>
              <a:ext cx="432048" cy="432048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新細明體" charset="-120"/>
                </a:rPr>
                <a:t>4</a:t>
              </a:r>
              <a:endPara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新細明體" charset="-120"/>
              </a:endParaRPr>
            </a:p>
          </p:txBody>
        </p:sp>
        <p:cxnSp>
          <p:nvCxnSpPr>
            <p:cNvPr id="17" name="直線接點 16"/>
            <p:cNvCxnSpPr>
              <a:stCxn id="9" idx="0"/>
              <a:endCxn id="6" idx="4"/>
            </p:cNvCxnSpPr>
            <p:nvPr/>
          </p:nvCxnSpPr>
          <p:spPr>
            <a:xfrm rot="5400000" flipH="1" flipV="1">
              <a:off x="2448104" y="5877184"/>
              <a:ext cx="1296000" cy="0"/>
            </a:xfrm>
            <a:prstGeom prst="line">
              <a:avLst/>
            </a:prstGeom>
            <a:ln w="381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圖案 17"/>
            <p:cNvCxnSpPr>
              <a:stCxn id="5" idx="0"/>
              <a:endCxn id="6" idx="2"/>
            </p:cNvCxnSpPr>
            <p:nvPr/>
          </p:nvCxnSpPr>
          <p:spPr bwMode="auto">
            <a:xfrm rot="5400000" flipH="1" flipV="1">
              <a:off x="2376704" y="5156240"/>
              <a:ext cx="646456" cy="648344"/>
            </a:xfrm>
            <a:prstGeom prst="curvedConnector2">
              <a:avLst/>
            </a:prstGeom>
            <a:solidFill>
              <a:schemeClr val="accent1"/>
            </a:solidFill>
            <a:ln w="38100" cap="rnd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圖案 18"/>
            <p:cNvCxnSpPr>
              <a:stCxn id="8" idx="0"/>
              <a:endCxn id="8" idx="4"/>
            </p:cNvCxnSpPr>
            <p:nvPr/>
          </p:nvCxnSpPr>
          <p:spPr bwMode="auto">
            <a:xfrm rot="16200000" flipH="1">
              <a:off x="3744104" y="5877184"/>
              <a:ext cx="144000" cy="1588"/>
            </a:xfrm>
            <a:prstGeom prst="curvedConnector5">
              <a:avLst>
                <a:gd name="adj1" fmla="val -74965"/>
                <a:gd name="adj2" fmla="val 18929471"/>
                <a:gd name="adj3" fmla="val 155122"/>
              </a:avLst>
            </a:prstGeom>
            <a:solidFill>
              <a:schemeClr val="accent1"/>
            </a:solidFill>
            <a:ln w="38100" cap="rnd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20" name="圓角矩形圖說文字 19"/>
          <p:cNvSpPr/>
          <p:nvPr/>
        </p:nvSpPr>
        <p:spPr bwMode="auto">
          <a:xfrm>
            <a:off x="4572000" y="3356992"/>
            <a:ext cx="1656184" cy="504056"/>
          </a:xfrm>
          <a:prstGeom prst="wedgeRoundRectCallout">
            <a:avLst>
              <a:gd name="adj1" fmla="val 59608"/>
              <a:gd name="adj2" fmla="val -280"/>
              <a:gd name="adj3" fmla="val 16667"/>
            </a:avLst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新細明體" charset="-120"/>
              </a:rPr>
              <a:t>Multiedge</a:t>
            </a:r>
            <a:endParaRPr kumimoji="1" lang="zh-TW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新細明體" charset="-120"/>
            </a:endParaRPr>
          </a:p>
        </p:txBody>
      </p:sp>
      <p:sp>
        <p:nvSpPr>
          <p:cNvPr id="21" name="圓角矩形圖說文字 20"/>
          <p:cNvSpPr/>
          <p:nvPr/>
        </p:nvSpPr>
        <p:spPr bwMode="auto">
          <a:xfrm>
            <a:off x="7380312" y="3258858"/>
            <a:ext cx="1656184" cy="504056"/>
          </a:xfrm>
          <a:prstGeom prst="wedgeRoundRectCallout">
            <a:avLst>
              <a:gd name="adj1" fmla="val -22420"/>
              <a:gd name="adj2" fmla="val 82650"/>
              <a:gd name="adj3" fmla="val 16667"/>
            </a:avLst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新細明體" charset="-120"/>
              </a:rPr>
              <a:t>Self-edge</a:t>
            </a:r>
            <a:endParaRPr kumimoji="1" lang="zh-TW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標題 1"/>
          <p:cNvSpPr>
            <a:spLocks noGrp="1"/>
          </p:cNvSpPr>
          <p:nvPr>
            <p:ph type="title"/>
          </p:nvPr>
        </p:nvSpPr>
        <p:spPr>
          <a:xfrm>
            <a:off x="871538" y="854075"/>
            <a:ext cx="8162925" cy="769938"/>
          </a:xfrm>
        </p:spPr>
        <p:txBody>
          <a:bodyPr/>
          <a:lstStyle/>
          <a:p>
            <a:r>
              <a:rPr lang="en-US" altLang="zh-TW" smtClean="0"/>
              <a:t>Adjacency matrix</a:t>
            </a:r>
            <a:endParaRPr lang="zh-TW" altLang="en-US" smtClean="0"/>
          </a:p>
        </p:txBody>
      </p:sp>
      <p:sp>
        <p:nvSpPr>
          <p:cNvPr id="10243" name="內容版面配置區 2"/>
          <p:cNvSpPr>
            <a:spLocks noGrp="1"/>
          </p:cNvSpPr>
          <p:nvPr>
            <p:ph idx="1"/>
          </p:nvPr>
        </p:nvSpPr>
        <p:spPr>
          <a:xfrm>
            <a:off x="912813" y="1905000"/>
            <a:ext cx="8110537" cy="3252192"/>
          </a:xfrm>
        </p:spPr>
        <p:txBody>
          <a:bodyPr>
            <a:normAutofit fontScale="92500" lnSpcReduction="20000"/>
          </a:bodyPr>
          <a:lstStyle/>
          <a:p>
            <a:r>
              <a:rPr lang="en-US" altLang="zh-TW" dirty="0" smtClean="0"/>
              <a:t>A: an </a:t>
            </a:r>
            <a:r>
              <a:rPr lang="en-US" altLang="zh-TW" dirty="0" err="1" smtClean="0"/>
              <a:t>n</a:t>
            </a:r>
            <a:r>
              <a:rPr lang="en-US" altLang="zh-TW" dirty="0" err="1" smtClean="0">
                <a:latin typeface="新細明體"/>
                <a:ea typeface="新細明體"/>
              </a:rPr>
              <a:t>×</a:t>
            </a:r>
            <a:r>
              <a:rPr lang="en-US" altLang="zh-TW" dirty="0" err="1" smtClean="0"/>
              <a:t>n</a:t>
            </a:r>
            <a:r>
              <a:rPr lang="en-US" altLang="zh-TW" dirty="0" smtClean="0"/>
              <a:t> matrix</a:t>
            </a:r>
          </a:p>
          <a:p>
            <a:r>
              <a:rPr lang="en-US" altLang="zh-TW" dirty="0" err="1" smtClean="0"/>
              <a:t>A</a:t>
            </a:r>
            <a:r>
              <a:rPr lang="en-US" altLang="zh-TW" baseline="-25000" dirty="0" err="1" smtClean="0"/>
              <a:t>ij</a:t>
            </a:r>
            <a:r>
              <a:rPr lang="en-US" altLang="zh-TW" dirty="0" smtClean="0"/>
              <a:t>=1 if there is an edge between vertices </a:t>
            </a:r>
            <a:r>
              <a:rPr lang="en-US" altLang="zh-TW" i="1" dirty="0" err="1" smtClean="0"/>
              <a:t>i</a:t>
            </a:r>
            <a:r>
              <a:rPr lang="en-US" altLang="zh-TW" i="1" dirty="0" smtClean="0"/>
              <a:t> </a:t>
            </a:r>
            <a:r>
              <a:rPr lang="en-US" altLang="zh-TW" dirty="0" smtClean="0"/>
              <a:t>and </a:t>
            </a:r>
            <a:r>
              <a:rPr lang="en-US" altLang="zh-TW" i="1" dirty="0" smtClean="0"/>
              <a:t>j</a:t>
            </a:r>
            <a:r>
              <a:rPr lang="en-US" altLang="zh-TW" dirty="0" smtClean="0"/>
              <a:t>.</a:t>
            </a:r>
          </a:p>
          <a:p>
            <a:r>
              <a:rPr lang="en-US" altLang="zh-TW" dirty="0" err="1" smtClean="0"/>
              <a:t>A</a:t>
            </a:r>
            <a:r>
              <a:rPr lang="en-US" altLang="zh-TW" baseline="-25000" dirty="0" err="1" smtClean="0"/>
              <a:t>ij</a:t>
            </a:r>
            <a:r>
              <a:rPr lang="en-US" altLang="zh-TW" dirty="0" smtClean="0"/>
              <a:t>=0 otherwise.</a:t>
            </a:r>
          </a:p>
          <a:p>
            <a:r>
              <a:rPr lang="en-US" altLang="zh-TW" dirty="0" smtClean="0"/>
              <a:t>For a network with no self-edges, the diagonal elements are all zero.</a:t>
            </a:r>
          </a:p>
          <a:p>
            <a:r>
              <a:rPr lang="en-US" altLang="zh-TW" dirty="0" smtClean="0"/>
              <a:t>It is symmetric.</a:t>
            </a:r>
          </a:p>
          <a:p>
            <a:endParaRPr lang="zh-TW" altLang="en-US" dirty="0" smtClean="0"/>
          </a:p>
        </p:txBody>
      </p:sp>
      <p:grpSp>
        <p:nvGrpSpPr>
          <p:cNvPr id="43" name="群組 42"/>
          <p:cNvGrpSpPr/>
          <p:nvPr/>
        </p:nvGrpSpPr>
        <p:grpSpPr>
          <a:xfrm>
            <a:off x="1907704" y="4869160"/>
            <a:ext cx="1980400" cy="2016224"/>
            <a:chOff x="971600" y="4941168"/>
            <a:chExt cx="1980400" cy="2016224"/>
          </a:xfrm>
        </p:grpSpPr>
        <p:sp>
          <p:nvSpPr>
            <p:cNvPr id="4" name="橢圓 3"/>
            <p:cNvSpPr/>
            <p:nvPr/>
          </p:nvSpPr>
          <p:spPr>
            <a:xfrm>
              <a:off x="1367656" y="5875648"/>
              <a:ext cx="144000" cy="144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" name="橢圓 4"/>
            <p:cNvSpPr/>
            <p:nvPr/>
          </p:nvSpPr>
          <p:spPr>
            <a:xfrm>
              <a:off x="2088000" y="5157192"/>
              <a:ext cx="144000" cy="144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6" name="直線接點 5"/>
            <p:cNvCxnSpPr>
              <a:stCxn id="4" idx="7"/>
              <a:endCxn id="5" idx="3"/>
            </p:cNvCxnSpPr>
            <p:nvPr/>
          </p:nvCxnSpPr>
          <p:spPr>
            <a:xfrm rot="5400000" flipH="1" flipV="1">
              <a:off x="1491512" y="5279160"/>
              <a:ext cx="616632" cy="618520"/>
            </a:xfrm>
            <a:prstGeom prst="line">
              <a:avLst/>
            </a:prstGeom>
            <a:ln w="381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橢圓 9"/>
            <p:cNvSpPr/>
            <p:nvPr/>
          </p:nvSpPr>
          <p:spPr>
            <a:xfrm>
              <a:off x="2808000" y="5877192"/>
              <a:ext cx="144000" cy="144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" name="橢圓 10"/>
            <p:cNvSpPr/>
            <p:nvPr/>
          </p:nvSpPr>
          <p:spPr>
            <a:xfrm>
              <a:off x="2088000" y="6597192"/>
              <a:ext cx="144000" cy="144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2" name="直線接點 11"/>
            <p:cNvCxnSpPr>
              <a:stCxn id="4" idx="5"/>
              <a:endCxn id="11" idx="1"/>
            </p:cNvCxnSpPr>
            <p:nvPr/>
          </p:nvCxnSpPr>
          <p:spPr>
            <a:xfrm rot="16200000" flipH="1">
              <a:off x="1489968" y="5999160"/>
              <a:ext cx="619720" cy="618520"/>
            </a:xfrm>
            <a:prstGeom prst="line">
              <a:avLst/>
            </a:prstGeom>
            <a:ln w="381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接點 14"/>
            <p:cNvCxnSpPr>
              <a:stCxn id="10" idx="1"/>
              <a:endCxn id="5" idx="5"/>
            </p:cNvCxnSpPr>
            <p:nvPr/>
          </p:nvCxnSpPr>
          <p:spPr>
            <a:xfrm rot="16200000" flipV="1">
              <a:off x="2210912" y="5280104"/>
              <a:ext cx="618176" cy="618176"/>
            </a:xfrm>
            <a:prstGeom prst="line">
              <a:avLst/>
            </a:prstGeom>
            <a:ln w="381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>
              <a:stCxn id="11" idx="7"/>
              <a:endCxn id="10" idx="3"/>
            </p:cNvCxnSpPr>
            <p:nvPr/>
          </p:nvCxnSpPr>
          <p:spPr>
            <a:xfrm rot="5400000" flipH="1" flipV="1">
              <a:off x="2210912" y="6000104"/>
              <a:ext cx="618176" cy="618176"/>
            </a:xfrm>
            <a:prstGeom prst="line">
              <a:avLst/>
            </a:prstGeom>
            <a:ln w="381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矩形 20"/>
            <p:cNvSpPr/>
            <p:nvPr/>
          </p:nvSpPr>
          <p:spPr bwMode="auto">
            <a:xfrm>
              <a:off x="971600" y="5733256"/>
              <a:ext cx="432048" cy="432048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新細明體" charset="-120"/>
                </a:rPr>
                <a:t>2</a:t>
              </a:r>
              <a:endPara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新細明體" charset="-120"/>
              </a:endParaRPr>
            </a:p>
          </p:txBody>
        </p:sp>
        <p:sp>
          <p:nvSpPr>
            <p:cNvPr id="22" name="矩形 21"/>
            <p:cNvSpPr/>
            <p:nvPr/>
          </p:nvSpPr>
          <p:spPr bwMode="auto">
            <a:xfrm>
              <a:off x="1763688" y="4941168"/>
              <a:ext cx="432048" cy="432048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新細明體" charset="-120"/>
                </a:rPr>
                <a:t>1</a:t>
              </a:r>
              <a:endPara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新細明體" charset="-120"/>
              </a:endParaRPr>
            </a:p>
          </p:txBody>
        </p:sp>
        <p:sp>
          <p:nvSpPr>
            <p:cNvPr id="23" name="矩形 22"/>
            <p:cNvSpPr/>
            <p:nvPr/>
          </p:nvSpPr>
          <p:spPr bwMode="auto">
            <a:xfrm>
              <a:off x="1763688" y="6525344"/>
              <a:ext cx="432048" cy="432048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新細明體" charset="-120"/>
                </a:rPr>
                <a:t>3</a:t>
              </a:r>
              <a:endPara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新細明體" charset="-120"/>
              </a:endParaRPr>
            </a:p>
          </p:txBody>
        </p:sp>
        <p:sp>
          <p:nvSpPr>
            <p:cNvPr id="24" name="矩形 23"/>
            <p:cNvSpPr/>
            <p:nvPr/>
          </p:nvSpPr>
          <p:spPr bwMode="auto">
            <a:xfrm>
              <a:off x="2411760" y="5733256"/>
              <a:ext cx="432048" cy="432048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新細明體" charset="-120"/>
                </a:rPr>
                <a:t>4</a:t>
              </a:r>
              <a:endPara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新細明體" charset="-120"/>
              </a:endParaRPr>
            </a:p>
          </p:txBody>
        </p:sp>
        <p:cxnSp>
          <p:nvCxnSpPr>
            <p:cNvPr id="29" name="直線接點 28"/>
            <p:cNvCxnSpPr>
              <a:stCxn id="11" idx="0"/>
              <a:endCxn id="5" idx="4"/>
            </p:cNvCxnSpPr>
            <p:nvPr/>
          </p:nvCxnSpPr>
          <p:spPr>
            <a:xfrm rot="5400000" flipH="1" flipV="1">
              <a:off x="1512000" y="5949192"/>
              <a:ext cx="1296000" cy="0"/>
            </a:xfrm>
            <a:prstGeom prst="line">
              <a:avLst/>
            </a:prstGeom>
            <a:ln w="381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群組 40"/>
          <p:cNvGrpSpPr/>
          <p:nvPr/>
        </p:nvGrpSpPr>
        <p:grpSpPr>
          <a:xfrm>
            <a:off x="4572000" y="4932016"/>
            <a:ext cx="2609776" cy="1809352"/>
            <a:chOff x="4211960" y="4788000"/>
            <a:chExt cx="2609776" cy="1809352"/>
          </a:xfrm>
        </p:grpSpPr>
        <p:graphicFrame>
          <p:nvGraphicFramePr>
            <p:cNvPr id="28" name="物件 27"/>
            <p:cNvGraphicFramePr>
              <a:graphicFrameLocks noChangeAspect="1"/>
            </p:cNvGraphicFramePr>
            <p:nvPr/>
          </p:nvGraphicFramePr>
          <p:xfrm>
            <a:off x="5004048" y="5085184"/>
            <a:ext cx="1817688" cy="14906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06" name="Formula" r:id="rId3" imgW="918360" imgH="753120" progId="Equation.Ribbit">
                    <p:embed/>
                  </p:oleObj>
                </mc:Choice>
                <mc:Fallback>
                  <p:oleObj name="Formula" r:id="rId3" imgW="918360" imgH="753120" progId="Equation.Ribbit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04048" y="5085184"/>
                          <a:ext cx="1817688" cy="14906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2" name="矩形 31"/>
            <p:cNvSpPr/>
            <p:nvPr/>
          </p:nvSpPr>
          <p:spPr bwMode="auto">
            <a:xfrm>
              <a:off x="5097264" y="4788000"/>
              <a:ext cx="432048" cy="432048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新細明體" charset="-120"/>
                </a:rPr>
                <a:t>1</a:t>
              </a:r>
              <a:endPara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新細明體" charset="-120"/>
              </a:endParaRPr>
            </a:p>
          </p:txBody>
        </p:sp>
        <p:sp>
          <p:nvSpPr>
            <p:cNvPr id="33" name="矩形 32"/>
            <p:cNvSpPr/>
            <p:nvPr/>
          </p:nvSpPr>
          <p:spPr bwMode="auto">
            <a:xfrm>
              <a:off x="5508104" y="4788000"/>
              <a:ext cx="432048" cy="432048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新細明體" charset="-120"/>
                </a:rPr>
                <a:t>2</a:t>
              </a:r>
              <a:endPara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新細明體" charset="-120"/>
              </a:endParaRPr>
            </a:p>
          </p:txBody>
        </p:sp>
        <p:sp>
          <p:nvSpPr>
            <p:cNvPr id="34" name="矩形 33"/>
            <p:cNvSpPr/>
            <p:nvPr/>
          </p:nvSpPr>
          <p:spPr bwMode="auto">
            <a:xfrm>
              <a:off x="5899894" y="4788000"/>
              <a:ext cx="432048" cy="432048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新細明體" charset="-120"/>
                </a:rPr>
                <a:t>3</a:t>
              </a:r>
              <a:endPara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新細明體" charset="-120"/>
              </a:endParaRPr>
            </a:p>
          </p:txBody>
        </p:sp>
        <p:sp>
          <p:nvSpPr>
            <p:cNvPr id="35" name="矩形 34"/>
            <p:cNvSpPr/>
            <p:nvPr/>
          </p:nvSpPr>
          <p:spPr bwMode="auto">
            <a:xfrm>
              <a:off x="6297017" y="4788000"/>
              <a:ext cx="432048" cy="432048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新細明體" charset="-120"/>
                </a:rPr>
                <a:t>4</a:t>
              </a:r>
              <a:endPara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新細明體" charset="-120"/>
              </a:endParaRPr>
            </a:p>
          </p:txBody>
        </p:sp>
        <p:sp>
          <p:nvSpPr>
            <p:cNvPr id="36" name="矩形 35"/>
            <p:cNvSpPr/>
            <p:nvPr/>
          </p:nvSpPr>
          <p:spPr bwMode="auto">
            <a:xfrm>
              <a:off x="4680000" y="5059784"/>
              <a:ext cx="432048" cy="432048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新細明體" charset="-120"/>
                </a:rPr>
                <a:t>1</a:t>
              </a:r>
              <a:endPara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新細明體" charset="-120"/>
              </a:endParaRPr>
            </a:p>
          </p:txBody>
        </p:sp>
        <p:sp>
          <p:nvSpPr>
            <p:cNvPr id="37" name="矩形 36"/>
            <p:cNvSpPr/>
            <p:nvPr/>
          </p:nvSpPr>
          <p:spPr bwMode="auto">
            <a:xfrm>
              <a:off x="4680000" y="5429349"/>
              <a:ext cx="432048" cy="432048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新細明體" charset="-120"/>
                </a:rPr>
                <a:t>2</a:t>
              </a:r>
              <a:endPara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新細明體" charset="-120"/>
              </a:endParaRPr>
            </a:p>
          </p:txBody>
        </p:sp>
        <p:sp>
          <p:nvSpPr>
            <p:cNvPr id="38" name="矩形 37"/>
            <p:cNvSpPr/>
            <p:nvPr/>
          </p:nvSpPr>
          <p:spPr bwMode="auto">
            <a:xfrm>
              <a:off x="4680000" y="5780881"/>
              <a:ext cx="432048" cy="432048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新細明體" charset="-120"/>
                </a:rPr>
                <a:t>3</a:t>
              </a:r>
              <a:endPara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新細明體" charset="-120"/>
              </a:endParaRPr>
            </a:p>
          </p:txBody>
        </p:sp>
        <p:sp>
          <p:nvSpPr>
            <p:cNvPr id="39" name="矩形 38"/>
            <p:cNvSpPr/>
            <p:nvPr/>
          </p:nvSpPr>
          <p:spPr bwMode="auto">
            <a:xfrm>
              <a:off x="4680000" y="6165304"/>
              <a:ext cx="432048" cy="432048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新細明體" charset="-120"/>
                </a:rPr>
                <a:t>4</a:t>
              </a:r>
              <a:endPara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新細明體" charset="-120"/>
              </a:endParaRPr>
            </a:p>
          </p:txBody>
        </p:sp>
        <p:sp>
          <p:nvSpPr>
            <p:cNvPr id="40" name="矩形 39"/>
            <p:cNvSpPr/>
            <p:nvPr/>
          </p:nvSpPr>
          <p:spPr bwMode="auto">
            <a:xfrm>
              <a:off x="4211960" y="5589240"/>
              <a:ext cx="576064" cy="432048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新細明體" charset="-120"/>
                </a:rPr>
                <a:t>A=</a:t>
              </a:r>
              <a:endPara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新細明體" charset="-12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標題 1"/>
          <p:cNvSpPr>
            <a:spLocks noGrp="1"/>
          </p:cNvSpPr>
          <p:nvPr>
            <p:ph type="title"/>
          </p:nvPr>
        </p:nvSpPr>
        <p:spPr>
          <a:xfrm>
            <a:off x="871538" y="854075"/>
            <a:ext cx="8162925" cy="769938"/>
          </a:xfrm>
        </p:spPr>
        <p:txBody>
          <a:bodyPr/>
          <a:lstStyle/>
          <a:p>
            <a:r>
              <a:rPr lang="en-US" altLang="zh-TW" smtClean="0"/>
              <a:t>Adjacency matrix</a:t>
            </a:r>
            <a:endParaRPr lang="zh-TW" altLang="en-US" smtClean="0"/>
          </a:p>
        </p:txBody>
      </p:sp>
      <p:sp>
        <p:nvSpPr>
          <p:cNvPr id="11267" name="內容版面配置區 2"/>
          <p:cNvSpPr>
            <a:spLocks noGrp="1"/>
          </p:cNvSpPr>
          <p:nvPr>
            <p:ph idx="1"/>
          </p:nvPr>
        </p:nvSpPr>
        <p:spPr>
          <a:xfrm>
            <a:off x="912813" y="1905000"/>
            <a:ext cx="8110537" cy="4836368"/>
          </a:xfrm>
        </p:spPr>
        <p:txBody>
          <a:bodyPr>
            <a:noAutofit/>
          </a:bodyPr>
          <a:lstStyle/>
          <a:p>
            <a:r>
              <a:rPr lang="en-US" altLang="zh-TW" sz="2400" dirty="0" smtClean="0"/>
              <a:t>With </a:t>
            </a:r>
            <a:r>
              <a:rPr lang="en-US" altLang="zh-TW" sz="2400" dirty="0" err="1" smtClean="0"/>
              <a:t>multiedges</a:t>
            </a:r>
            <a:r>
              <a:rPr lang="en-US" altLang="zh-TW" sz="2400" dirty="0" smtClean="0"/>
              <a:t>: </a:t>
            </a:r>
            <a:r>
              <a:rPr lang="en-US" altLang="zh-TW" sz="2400" dirty="0" err="1" smtClean="0"/>
              <a:t>A</a:t>
            </a:r>
            <a:r>
              <a:rPr lang="en-US" altLang="zh-TW" sz="2400" baseline="-25000" dirty="0" err="1" smtClean="0"/>
              <a:t>ij</a:t>
            </a:r>
            <a:r>
              <a:rPr lang="en-US" altLang="zh-TW" sz="2400" baseline="-25000" dirty="0" smtClean="0"/>
              <a:t> </a:t>
            </a:r>
            <a:r>
              <a:rPr lang="en-US" altLang="zh-TW" sz="2400" dirty="0" smtClean="0"/>
              <a:t>equals to the multiplicity of the edge  </a:t>
            </a:r>
          </a:p>
          <a:p>
            <a:r>
              <a:rPr lang="en-US" altLang="zh-TW" sz="2400" dirty="0" smtClean="0"/>
              <a:t>With self-edges: </a:t>
            </a:r>
            <a:r>
              <a:rPr lang="en-US" altLang="zh-TW" sz="2400" dirty="0" err="1" smtClean="0"/>
              <a:t>A</a:t>
            </a:r>
            <a:r>
              <a:rPr lang="en-US" altLang="zh-TW" sz="2400" baseline="-25000" dirty="0" err="1" smtClean="0"/>
              <a:t>ii</a:t>
            </a:r>
            <a:r>
              <a:rPr lang="en-US" altLang="zh-TW" sz="2400" baseline="-25000" dirty="0" smtClean="0"/>
              <a:t> </a:t>
            </a:r>
            <a:r>
              <a:rPr lang="en-US" altLang="zh-TW" sz="2400" dirty="0" smtClean="0"/>
              <a:t>=2 for a single edge from vertex </a:t>
            </a:r>
            <a:r>
              <a:rPr lang="en-US" altLang="zh-TW" sz="2400" dirty="0" err="1" smtClean="0"/>
              <a:t>i</a:t>
            </a:r>
            <a:r>
              <a:rPr lang="en-US" altLang="zh-TW" sz="2400" dirty="0" smtClean="0"/>
              <a:t> to itself (why?)</a:t>
            </a:r>
          </a:p>
          <a:p>
            <a:endParaRPr lang="en-US" altLang="zh-TW" sz="2400" dirty="0" smtClean="0"/>
          </a:p>
          <a:p>
            <a:endParaRPr lang="en-US" altLang="zh-TW" sz="2400" dirty="0" smtClean="0"/>
          </a:p>
          <a:p>
            <a:pPr>
              <a:buNone/>
            </a:pPr>
            <a:endParaRPr lang="en-US" altLang="zh-TW" sz="2400" dirty="0" smtClean="0"/>
          </a:p>
          <a:p>
            <a:pPr>
              <a:buNone/>
            </a:pPr>
            <a:endParaRPr lang="en-US" altLang="zh-TW" sz="2400" dirty="0" smtClean="0"/>
          </a:p>
          <a:p>
            <a:endParaRPr lang="en-US" altLang="zh-TW" sz="2400" dirty="0" smtClean="0"/>
          </a:p>
          <a:p>
            <a:r>
              <a:rPr lang="en-US" altLang="zh-TW" sz="2400" dirty="0" smtClean="0"/>
              <a:t>Weighted networks: </a:t>
            </a:r>
            <a:r>
              <a:rPr lang="en-US" altLang="zh-TW" sz="2400" dirty="0" err="1" smtClean="0"/>
              <a:t>A</a:t>
            </a:r>
            <a:r>
              <a:rPr lang="en-US" altLang="zh-TW" sz="2400" baseline="-25000" dirty="0" err="1" smtClean="0"/>
              <a:t>ij</a:t>
            </a:r>
            <a:r>
              <a:rPr lang="en-US" altLang="zh-TW" sz="2400" baseline="-25000" dirty="0" smtClean="0"/>
              <a:t> </a:t>
            </a:r>
            <a:r>
              <a:rPr lang="en-US" altLang="zh-TW" sz="2400" dirty="0" smtClean="0"/>
              <a:t>equals to the weight of the link between vertices </a:t>
            </a:r>
            <a:r>
              <a:rPr lang="en-US" altLang="zh-TW" sz="2400" i="1" dirty="0" err="1" smtClean="0"/>
              <a:t>i</a:t>
            </a:r>
            <a:r>
              <a:rPr lang="en-US" altLang="zh-TW" sz="2400" dirty="0" smtClean="0"/>
              <a:t> and </a:t>
            </a:r>
            <a:r>
              <a:rPr lang="en-US" altLang="zh-TW" sz="2400" i="1" dirty="0" smtClean="0"/>
              <a:t>j</a:t>
            </a:r>
          </a:p>
          <a:p>
            <a:endParaRPr lang="en-US" altLang="zh-TW" sz="2400" dirty="0" smtClean="0"/>
          </a:p>
        </p:txBody>
      </p:sp>
      <p:grpSp>
        <p:nvGrpSpPr>
          <p:cNvPr id="18" name="群組 17"/>
          <p:cNvGrpSpPr/>
          <p:nvPr/>
        </p:nvGrpSpPr>
        <p:grpSpPr>
          <a:xfrm>
            <a:off x="4698528" y="3707880"/>
            <a:ext cx="2609776" cy="1809352"/>
            <a:chOff x="4211960" y="4788000"/>
            <a:chExt cx="2609776" cy="1809352"/>
          </a:xfrm>
        </p:grpSpPr>
        <p:graphicFrame>
          <p:nvGraphicFramePr>
            <p:cNvPr id="19" name="物件 18"/>
            <p:cNvGraphicFramePr>
              <a:graphicFrameLocks noChangeAspect="1"/>
            </p:cNvGraphicFramePr>
            <p:nvPr/>
          </p:nvGraphicFramePr>
          <p:xfrm>
            <a:off x="5004048" y="5085184"/>
            <a:ext cx="1817688" cy="14906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555" name="Formula" r:id="rId3" imgW="918360" imgH="753120" progId="Equation.Ribbit">
                    <p:embed/>
                  </p:oleObj>
                </mc:Choice>
                <mc:Fallback>
                  <p:oleObj name="Formula" r:id="rId3" imgW="918360" imgH="753120" progId="Equation.Ribbit">
                    <p:embed/>
                    <p:pic>
                      <p:nvPicPr>
                        <p:cNvPr id="0" name="Picture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04048" y="5085184"/>
                          <a:ext cx="1817688" cy="14906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矩形 19"/>
            <p:cNvSpPr/>
            <p:nvPr/>
          </p:nvSpPr>
          <p:spPr bwMode="auto">
            <a:xfrm>
              <a:off x="5097264" y="4788000"/>
              <a:ext cx="432048" cy="432048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新細明體" charset="-120"/>
                </a:rPr>
                <a:t>1</a:t>
              </a:r>
              <a:endPara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新細明體" charset="-120"/>
              </a:endParaRPr>
            </a:p>
          </p:txBody>
        </p:sp>
        <p:sp>
          <p:nvSpPr>
            <p:cNvPr id="21" name="矩形 20"/>
            <p:cNvSpPr/>
            <p:nvPr/>
          </p:nvSpPr>
          <p:spPr bwMode="auto">
            <a:xfrm>
              <a:off x="5508104" y="4788000"/>
              <a:ext cx="432048" cy="432048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新細明體" charset="-120"/>
                </a:rPr>
                <a:t>2</a:t>
              </a:r>
              <a:endPara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新細明體" charset="-120"/>
              </a:endParaRPr>
            </a:p>
          </p:txBody>
        </p:sp>
        <p:sp>
          <p:nvSpPr>
            <p:cNvPr id="22" name="矩形 21"/>
            <p:cNvSpPr/>
            <p:nvPr/>
          </p:nvSpPr>
          <p:spPr bwMode="auto">
            <a:xfrm>
              <a:off x="5899894" y="4788000"/>
              <a:ext cx="432048" cy="432048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新細明體" charset="-120"/>
                </a:rPr>
                <a:t>3</a:t>
              </a:r>
              <a:endPara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新細明體" charset="-120"/>
              </a:endParaRPr>
            </a:p>
          </p:txBody>
        </p:sp>
        <p:sp>
          <p:nvSpPr>
            <p:cNvPr id="23" name="矩形 22"/>
            <p:cNvSpPr/>
            <p:nvPr/>
          </p:nvSpPr>
          <p:spPr bwMode="auto">
            <a:xfrm>
              <a:off x="6297017" y="4788000"/>
              <a:ext cx="432048" cy="432048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新細明體" charset="-120"/>
                </a:rPr>
                <a:t>4</a:t>
              </a:r>
              <a:endPara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新細明體" charset="-120"/>
              </a:endParaRPr>
            </a:p>
          </p:txBody>
        </p:sp>
        <p:sp>
          <p:nvSpPr>
            <p:cNvPr id="24" name="矩形 23"/>
            <p:cNvSpPr/>
            <p:nvPr/>
          </p:nvSpPr>
          <p:spPr bwMode="auto">
            <a:xfrm>
              <a:off x="4680000" y="5059784"/>
              <a:ext cx="432048" cy="432048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新細明體" charset="-120"/>
                </a:rPr>
                <a:t>1</a:t>
              </a:r>
              <a:endPara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新細明體" charset="-120"/>
              </a:endParaRPr>
            </a:p>
          </p:txBody>
        </p:sp>
        <p:sp>
          <p:nvSpPr>
            <p:cNvPr id="25" name="矩形 24"/>
            <p:cNvSpPr/>
            <p:nvPr/>
          </p:nvSpPr>
          <p:spPr bwMode="auto">
            <a:xfrm>
              <a:off x="4680000" y="5429349"/>
              <a:ext cx="432048" cy="432048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新細明體" charset="-120"/>
                </a:rPr>
                <a:t>2</a:t>
              </a:r>
              <a:endPara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新細明體" charset="-120"/>
              </a:endParaRPr>
            </a:p>
          </p:txBody>
        </p:sp>
        <p:sp>
          <p:nvSpPr>
            <p:cNvPr id="26" name="矩形 25"/>
            <p:cNvSpPr/>
            <p:nvPr/>
          </p:nvSpPr>
          <p:spPr bwMode="auto">
            <a:xfrm>
              <a:off x="4680000" y="5780881"/>
              <a:ext cx="432048" cy="432048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新細明體" charset="-120"/>
                </a:rPr>
                <a:t>3</a:t>
              </a:r>
              <a:endPara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新細明體" charset="-120"/>
              </a:endParaRPr>
            </a:p>
          </p:txBody>
        </p:sp>
        <p:sp>
          <p:nvSpPr>
            <p:cNvPr id="27" name="矩形 26"/>
            <p:cNvSpPr/>
            <p:nvPr/>
          </p:nvSpPr>
          <p:spPr bwMode="auto">
            <a:xfrm>
              <a:off x="4680000" y="6165304"/>
              <a:ext cx="432048" cy="432048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新細明體" charset="-120"/>
                </a:rPr>
                <a:t>4</a:t>
              </a:r>
              <a:endPara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新細明體" charset="-120"/>
              </a:endParaRPr>
            </a:p>
          </p:txBody>
        </p:sp>
        <p:sp>
          <p:nvSpPr>
            <p:cNvPr id="28" name="矩形 27"/>
            <p:cNvSpPr/>
            <p:nvPr/>
          </p:nvSpPr>
          <p:spPr bwMode="auto">
            <a:xfrm>
              <a:off x="4211960" y="5589240"/>
              <a:ext cx="576064" cy="432048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新細明體" charset="-120"/>
                </a:rPr>
                <a:t>A=</a:t>
              </a:r>
              <a:endPara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新細明體" charset="-120"/>
              </a:endParaRPr>
            </a:p>
          </p:txBody>
        </p:sp>
      </p:grpSp>
      <p:grpSp>
        <p:nvGrpSpPr>
          <p:cNvPr id="35" name="群組 34"/>
          <p:cNvGrpSpPr/>
          <p:nvPr/>
        </p:nvGrpSpPr>
        <p:grpSpPr>
          <a:xfrm>
            <a:off x="1835696" y="3573016"/>
            <a:ext cx="1980400" cy="2088232"/>
            <a:chOff x="1907704" y="4797152"/>
            <a:chExt cx="1980400" cy="2088232"/>
          </a:xfrm>
        </p:grpSpPr>
        <p:sp>
          <p:nvSpPr>
            <p:cNvPr id="5" name="橢圓 4"/>
            <p:cNvSpPr/>
            <p:nvPr/>
          </p:nvSpPr>
          <p:spPr>
            <a:xfrm>
              <a:off x="2303760" y="5803640"/>
              <a:ext cx="144000" cy="144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橢圓 5"/>
            <p:cNvSpPr/>
            <p:nvPr/>
          </p:nvSpPr>
          <p:spPr>
            <a:xfrm>
              <a:off x="3024104" y="5085184"/>
              <a:ext cx="144000" cy="144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" name="直線接點 6"/>
            <p:cNvCxnSpPr>
              <a:stCxn id="5" idx="7"/>
              <a:endCxn id="6" idx="3"/>
            </p:cNvCxnSpPr>
            <p:nvPr/>
          </p:nvCxnSpPr>
          <p:spPr>
            <a:xfrm rot="5400000" flipH="1" flipV="1">
              <a:off x="2427616" y="5207152"/>
              <a:ext cx="616632" cy="618520"/>
            </a:xfrm>
            <a:prstGeom prst="line">
              <a:avLst/>
            </a:prstGeom>
            <a:ln w="381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橢圓 7"/>
            <p:cNvSpPr/>
            <p:nvPr/>
          </p:nvSpPr>
          <p:spPr>
            <a:xfrm>
              <a:off x="3744104" y="5805184"/>
              <a:ext cx="144000" cy="144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橢圓 8"/>
            <p:cNvSpPr/>
            <p:nvPr/>
          </p:nvSpPr>
          <p:spPr>
            <a:xfrm>
              <a:off x="3024104" y="6525184"/>
              <a:ext cx="144000" cy="144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0" name="直線接點 9"/>
            <p:cNvCxnSpPr>
              <a:stCxn id="5" idx="5"/>
              <a:endCxn id="9" idx="1"/>
            </p:cNvCxnSpPr>
            <p:nvPr/>
          </p:nvCxnSpPr>
          <p:spPr>
            <a:xfrm rot="16200000" flipH="1">
              <a:off x="2426072" y="5927152"/>
              <a:ext cx="619720" cy="618520"/>
            </a:xfrm>
            <a:prstGeom prst="line">
              <a:avLst/>
            </a:prstGeom>
            <a:ln w="381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/>
            <p:cNvCxnSpPr>
              <a:stCxn id="8" idx="1"/>
              <a:endCxn id="6" idx="5"/>
            </p:cNvCxnSpPr>
            <p:nvPr/>
          </p:nvCxnSpPr>
          <p:spPr>
            <a:xfrm rot="16200000" flipV="1">
              <a:off x="3147016" y="5208096"/>
              <a:ext cx="618176" cy="618176"/>
            </a:xfrm>
            <a:prstGeom prst="line">
              <a:avLst/>
            </a:prstGeom>
            <a:ln w="381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>
              <a:stCxn id="9" idx="7"/>
              <a:endCxn id="8" idx="3"/>
            </p:cNvCxnSpPr>
            <p:nvPr/>
          </p:nvCxnSpPr>
          <p:spPr>
            <a:xfrm rot="5400000" flipH="1" flipV="1">
              <a:off x="3147016" y="5928096"/>
              <a:ext cx="618176" cy="618176"/>
            </a:xfrm>
            <a:prstGeom prst="line">
              <a:avLst/>
            </a:prstGeom>
            <a:ln w="381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矩形 12"/>
            <p:cNvSpPr/>
            <p:nvPr/>
          </p:nvSpPr>
          <p:spPr bwMode="auto">
            <a:xfrm>
              <a:off x="1907704" y="5661248"/>
              <a:ext cx="432048" cy="432048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新細明體" charset="-120"/>
                </a:rPr>
                <a:t>2</a:t>
              </a:r>
              <a:endPara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新細明體" charset="-120"/>
              </a:endParaRPr>
            </a:p>
          </p:txBody>
        </p:sp>
        <p:sp>
          <p:nvSpPr>
            <p:cNvPr id="14" name="矩形 13"/>
            <p:cNvSpPr/>
            <p:nvPr/>
          </p:nvSpPr>
          <p:spPr bwMode="auto">
            <a:xfrm>
              <a:off x="2699792" y="4797152"/>
              <a:ext cx="432048" cy="432048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新細明體" charset="-120"/>
                </a:rPr>
                <a:t>1</a:t>
              </a:r>
              <a:endPara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新細明體" charset="-120"/>
              </a:endParaRPr>
            </a:p>
          </p:txBody>
        </p:sp>
        <p:sp>
          <p:nvSpPr>
            <p:cNvPr id="15" name="矩形 14"/>
            <p:cNvSpPr/>
            <p:nvPr/>
          </p:nvSpPr>
          <p:spPr bwMode="auto">
            <a:xfrm>
              <a:off x="2699792" y="6453336"/>
              <a:ext cx="432048" cy="432048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新細明體" charset="-120"/>
                </a:rPr>
                <a:t>3</a:t>
              </a:r>
              <a:endPara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新細明體" charset="-120"/>
              </a:endParaRPr>
            </a:p>
          </p:txBody>
        </p:sp>
        <p:sp>
          <p:nvSpPr>
            <p:cNvPr id="16" name="矩形 15"/>
            <p:cNvSpPr/>
            <p:nvPr/>
          </p:nvSpPr>
          <p:spPr bwMode="auto">
            <a:xfrm>
              <a:off x="3347864" y="5661248"/>
              <a:ext cx="432048" cy="432048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新細明體" charset="-120"/>
                </a:rPr>
                <a:t>4</a:t>
              </a:r>
              <a:endPara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新細明體" charset="-120"/>
              </a:endParaRPr>
            </a:p>
          </p:txBody>
        </p:sp>
        <p:cxnSp>
          <p:nvCxnSpPr>
            <p:cNvPr id="17" name="直線接點 16"/>
            <p:cNvCxnSpPr>
              <a:stCxn id="9" idx="0"/>
              <a:endCxn id="6" idx="4"/>
            </p:cNvCxnSpPr>
            <p:nvPr/>
          </p:nvCxnSpPr>
          <p:spPr>
            <a:xfrm rot="5400000" flipH="1" flipV="1">
              <a:off x="2448104" y="5877184"/>
              <a:ext cx="1296000" cy="0"/>
            </a:xfrm>
            <a:prstGeom prst="line">
              <a:avLst/>
            </a:prstGeom>
            <a:ln w="3810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圖案 30"/>
            <p:cNvCxnSpPr>
              <a:stCxn id="5" idx="0"/>
              <a:endCxn id="6" idx="2"/>
            </p:cNvCxnSpPr>
            <p:nvPr/>
          </p:nvCxnSpPr>
          <p:spPr bwMode="auto">
            <a:xfrm rot="5400000" flipH="1" flipV="1">
              <a:off x="2376704" y="5156240"/>
              <a:ext cx="646456" cy="648344"/>
            </a:xfrm>
            <a:prstGeom prst="curvedConnector2">
              <a:avLst/>
            </a:prstGeom>
            <a:solidFill>
              <a:schemeClr val="accent1"/>
            </a:solidFill>
            <a:ln w="38100" cap="rnd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圖案 31"/>
            <p:cNvCxnSpPr>
              <a:stCxn id="8" idx="0"/>
              <a:endCxn id="8" idx="4"/>
            </p:cNvCxnSpPr>
            <p:nvPr/>
          </p:nvCxnSpPr>
          <p:spPr bwMode="auto">
            <a:xfrm rot="16200000" flipH="1">
              <a:off x="3744104" y="5877184"/>
              <a:ext cx="144000" cy="1588"/>
            </a:xfrm>
            <a:prstGeom prst="curvedConnector5">
              <a:avLst>
                <a:gd name="adj1" fmla="val -74965"/>
                <a:gd name="adj2" fmla="val 18929471"/>
                <a:gd name="adj3" fmla="val 155122"/>
              </a:avLst>
            </a:prstGeom>
            <a:solidFill>
              <a:schemeClr val="accent1"/>
            </a:solidFill>
            <a:ln w="38100" cap="rnd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39" name="圓角矩形圖說文字 38"/>
          <p:cNvSpPr/>
          <p:nvPr/>
        </p:nvSpPr>
        <p:spPr bwMode="auto">
          <a:xfrm>
            <a:off x="611560" y="3861048"/>
            <a:ext cx="1656184" cy="504056"/>
          </a:xfrm>
          <a:prstGeom prst="wedgeRoundRectCallout">
            <a:avLst>
              <a:gd name="adj1" fmla="val 59608"/>
              <a:gd name="adj2" fmla="val -280"/>
              <a:gd name="adj3" fmla="val 16667"/>
            </a:avLst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新細明體" charset="-120"/>
              </a:rPr>
              <a:t>Multiedge</a:t>
            </a:r>
            <a:endParaRPr kumimoji="1" lang="zh-TW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新細明體" charset="-120"/>
            </a:endParaRPr>
          </a:p>
        </p:txBody>
      </p:sp>
      <p:sp>
        <p:nvSpPr>
          <p:cNvPr id="40" name="圓角矩形圖說文字 39"/>
          <p:cNvSpPr/>
          <p:nvPr/>
        </p:nvSpPr>
        <p:spPr bwMode="auto">
          <a:xfrm>
            <a:off x="3419872" y="3762914"/>
            <a:ext cx="1656184" cy="504056"/>
          </a:xfrm>
          <a:prstGeom prst="wedgeRoundRectCallout">
            <a:avLst>
              <a:gd name="adj1" fmla="val -22420"/>
              <a:gd name="adj2" fmla="val 82650"/>
              <a:gd name="adj3" fmla="val 16667"/>
            </a:avLst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新細明體" charset="-120"/>
              </a:rPr>
              <a:t>Self-edge</a:t>
            </a:r>
            <a:endParaRPr kumimoji="1" lang="zh-TW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標題 1"/>
          <p:cNvSpPr>
            <a:spLocks noGrp="1"/>
          </p:cNvSpPr>
          <p:nvPr>
            <p:ph type="title"/>
          </p:nvPr>
        </p:nvSpPr>
        <p:spPr>
          <a:xfrm>
            <a:off x="871538" y="854075"/>
            <a:ext cx="8162925" cy="769938"/>
          </a:xfrm>
        </p:spPr>
        <p:txBody>
          <a:bodyPr/>
          <a:lstStyle/>
          <a:p>
            <a:r>
              <a:rPr lang="en-US" altLang="zh-TW" smtClean="0"/>
              <a:t>Directed networks</a:t>
            </a:r>
            <a:endParaRPr lang="zh-TW" altLang="en-US" smtClean="0"/>
          </a:p>
        </p:txBody>
      </p:sp>
      <p:sp>
        <p:nvSpPr>
          <p:cNvPr id="12291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Adjacency matrix: </a:t>
            </a:r>
            <a:r>
              <a:rPr lang="en-US" altLang="zh-TW" dirty="0" err="1" smtClean="0"/>
              <a:t>A</a:t>
            </a:r>
            <a:r>
              <a:rPr lang="en-US" altLang="zh-TW" baseline="-25000" dirty="0" err="1" smtClean="0"/>
              <a:t>ij</a:t>
            </a:r>
            <a:r>
              <a:rPr lang="en-US" altLang="zh-TW" baseline="-25000" dirty="0" smtClean="0"/>
              <a:t> </a:t>
            </a:r>
            <a:r>
              <a:rPr lang="en-US" altLang="zh-TW" dirty="0" smtClean="0"/>
              <a:t>=1 if there is an edge </a:t>
            </a:r>
            <a:r>
              <a:rPr lang="en-US" altLang="zh-TW" dirty="0" smtClean="0">
                <a:solidFill>
                  <a:srgbClr val="FF0000"/>
                </a:solidFill>
              </a:rPr>
              <a:t>from j to </a:t>
            </a:r>
            <a:r>
              <a:rPr lang="en-US" altLang="zh-TW" dirty="0" err="1" smtClean="0">
                <a:solidFill>
                  <a:srgbClr val="FF0000"/>
                </a:solidFill>
              </a:rPr>
              <a:t>i</a:t>
            </a:r>
            <a:r>
              <a:rPr lang="en-US" altLang="zh-TW" dirty="0" smtClean="0"/>
              <a:t>. </a:t>
            </a:r>
          </a:p>
          <a:p>
            <a:pPr lvl="1"/>
            <a:r>
              <a:rPr lang="en-US" altLang="zh-TW" dirty="0" smtClean="0"/>
              <a:t>With self-edges: </a:t>
            </a:r>
            <a:r>
              <a:rPr lang="en-US" altLang="zh-TW" dirty="0" err="1" smtClean="0"/>
              <a:t>A</a:t>
            </a:r>
            <a:r>
              <a:rPr lang="en-US" altLang="zh-TW" baseline="-25000" dirty="0" err="1" smtClean="0"/>
              <a:t>ii</a:t>
            </a:r>
            <a:r>
              <a:rPr lang="en-US" altLang="zh-TW" baseline="-25000" dirty="0" smtClean="0"/>
              <a:t> </a:t>
            </a:r>
            <a:r>
              <a:rPr lang="en-US" altLang="zh-TW" dirty="0" smtClean="0"/>
              <a:t>=1 for a single edge from vertex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 to itself in a directed network.</a:t>
            </a:r>
          </a:p>
          <a:p>
            <a:pPr lvl="1"/>
            <a:endParaRPr lang="en-US" altLang="zh-TW" dirty="0" smtClean="0"/>
          </a:p>
          <a:p>
            <a:endParaRPr lang="en-US" altLang="zh-TW" i="1" dirty="0" smtClean="0"/>
          </a:p>
          <a:p>
            <a:endParaRPr lang="zh-TW" altLang="en-US" i="1" dirty="0" smtClean="0"/>
          </a:p>
        </p:txBody>
      </p:sp>
      <p:grpSp>
        <p:nvGrpSpPr>
          <p:cNvPr id="4" name="群組 3"/>
          <p:cNvGrpSpPr/>
          <p:nvPr/>
        </p:nvGrpSpPr>
        <p:grpSpPr>
          <a:xfrm>
            <a:off x="4499992" y="4499968"/>
            <a:ext cx="2609776" cy="1809352"/>
            <a:chOff x="4211960" y="4788000"/>
            <a:chExt cx="2609776" cy="1809352"/>
          </a:xfrm>
        </p:grpSpPr>
        <p:graphicFrame>
          <p:nvGraphicFramePr>
            <p:cNvPr id="5" name="物件 4"/>
            <p:cNvGraphicFramePr>
              <a:graphicFrameLocks noChangeAspect="1"/>
            </p:cNvGraphicFramePr>
            <p:nvPr/>
          </p:nvGraphicFramePr>
          <p:xfrm>
            <a:off x="5004048" y="5085184"/>
            <a:ext cx="1817688" cy="14906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531" name="Formula" r:id="rId3" imgW="918360" imgH="753120" progId="Equation.Ribbit">
                    <p:embed/>
                  </p:oleObj>
                </mc:Choice>
                <mc:Fallback>
                  <p:oleObj name="Formula" r:id="rId3" imgW="918360" imgH="753120" progId="Equation.Ribbit">
                    <p:embed/>
                    <p:pic>
                      <p:nvPicPr>
                        <p:cNvPr id="0" name="Picture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04048" y="5085184"/>
                          <a:ext cx="1817688" cy="14906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矩形 5"/>
            <p:cNvSpPr/>
            <p:nvPr/>
          </p:nvSpPr>
          <p:spPr bwMode="auto">
            <a:xfrm>
              <a:off x="5097264" y="4788000"/>
              <a:ext cx="432048" cy="432048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新細明體" charset="-120"/>
                </a:rPr>
                <a:t>1</a:t>
              </a:r>
              <a:endPara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新細明體" charset="-120"/>
              </a:endParaRPr>
            </a:p>
          </p:txBody>
        </p:sp>
        <p:sp>
          <p:nvSpPr>
            <p:cNvPr id="7" name="矩形 6"/>
            <p:cNvSpPr/>
            <p:nvPr/>
          </p:nvSpPr>
          <p:spPr bwMode="auto">
            <a:xfrm>
              <a:off x="5508104" y="4788000"/>
              <a:ext cx="432048" cy="432048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新細明體" charset="-120"/>
                </a:rPr>
                <a:t>2</a:t>
              </a:r>
              <a:endPara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新細明體" charset="-120"/>
              </a:endParaRPr>
            </a:p>
          </p:txBody>
        </p:sp>
        <p:sp>
          <p:nvSpPr>
            <p:cNvPr id="8" name="矩形 7"/>
            <p:cNvSpPr/>
            <p:nvPr/>
          </p:nvSpPr>
          <p:spPr bwMode="auto">
            <a:xfrm>
              <a:off x="5899894" y="4788000"/>
              <a:ext cx="432048" cy="432048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新細明體" charset="-120"/>
                </a:rPr>
                <a:t>3</a:t>
              </a:r>
              <a:endPara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新細明體" charset="-120"/>
              </a:endParaRPr>
            </a:p>
          </p:txBody>
        </p:sp>
        <p:sp>
          <p:nvSpPr>
            <p:cNvPr id="9" name="矩形 8"/>
            <p:cNvSpPr/>
            <p:nvPr/>
          </p:nvSpPr>
          <p:spPr bwMode="auto">
            <a:xfrm>
              <a:off x="6297017" y="4788000"/>
              <a:ext cx="432048" cy="432048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新細明體" charset="-120"/>
                </a:rPr>
                <a:t>4</a:t>
              </a:r>
              <a:endPara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新細明體" charset="-120"/>
              </a:endParaRPr>
            </a:p>
          </p:txBody>
        </p:sp>
        <p:sp>
          <p:nvSpPr>
            <p:cNvPr id="10" name="矩形 9"/>
            <p:cNvSpPr/>
            <p:nvPr/>
          </p:nvSpPr>
          <p:spPr bwMode="auto">
            <a:xfrm>
              <a:off x="4680000" y="5059784"/>
              <a:ext cx="432048" cy="432048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新細明體" charset="-120"/>
                </a:rPr>
                <a:t>1</a:t>
              </a:r>
              <a:endPara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新細明體" charset="-120"/>
              </a:endParaRPr>
            </a:p>
          </p:txBody>
        </p:sp>
        <p:sp>
          <p:nvSpPr>
            <p:cNvPr id="11" name="矩形 10"/>
            <p:cNvSpPr/>
            <p:nvPr/>
          </p:nvSpPr>
          <p:spPr bwMode="auto">
            <a:xfrm>
              <a:off x="4680000" y="5429349"/>
              <a:ext cx="432048" cy="432048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新細明體" charset="-120"/>
                </a:rPr>
                <a:t>2</a:t>
              </a:r>
              <a:endPara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新細明體" charset="-120"/>
              </a:endParaRPr>
            </a:p>
          </p:txBody>
        </p:sp>
        <p:sp>
          <p:nvSpPr>
            <p:cNvPr id="12" name="矩形 11"/>
            <p:cNvSpPr/>
            <p:nvPr/>
          </p:nvSpPr>
          <p:spPr bwMode="auto">
            <a:xfrm>
              <a:off x="4680000" y="5780881"/>
              <a:ext cx="432048" cy="432048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新細明體" charset="-120"/>
                </a:rPr>
                <a:t>3</a:t>
              </a:r>
              <a:endPara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新細明體" charset="-120"/>
              </a:endParaRPr>
            </a:p>
          </p:txBody>
        </p:sp>
        <p:sp>
          <p:nvSpPr>
            <p:cNvPr id="13" name="矩形 12"/>
            <p:cNvSpPr/>
            <p:nvPr/>
          </p:nvSpPr>
          <p:spPr bwMode="auto">
            <a:xfrm>
              <a:off x="4680000" y="6165304"/>
              <a:ext cx="432048" cy="432048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新細明體" charset="-120"/>
                </a:rPr>
                <a:t>4</a:t>
              </a:r>
              <a:endPara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新細明體" charset="-120"/>
              </a:endParaRPr>
            </a:p>
          </p:txBody>
        </p:sp>
        <p:sp>
          <p:nvSpPr>
            <p:cNvPr id="14" name="矩形 13"/>
            <p:cNvSpPr/>
            <p:nvPr/>
          </p:nvSpPr>
          <p:spPr bwMode="auto">
            <a:xfrm>
              <a:off x="4211960" y="5589240"/>
              <a:ext cx="576064" cy="432048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新細明體" charset="-120"/>
                </a:rPr>
                <a:t>A=</a:t>
              </a:r>
              <a:endPara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新細明體" charset="-120"/>
              </a:endParaRPr>
            </a:p>
          </p:txBody>
        </p:sp>
      </p:grpSp>
      <p:grpSp>
        <p:nvGrpSpPr>
          <p:cNvPr id="15" name="群組 14"/>
          <p:cNvGrpSpPr/>
          <p:nvPr/>
        </p:nvGrpSpPr>
        <p:grpSpPr>
          <a:xfrm>
            <a:off x="1835696" y="4365104"/>
            <a:ext cx="1980400" cy="2088232"/>
            <a:chOff x="1907704" y="4797152"/>
            <a:chExt cx="1980400" cy="2088232"/>
          </a:xfrm>
        </p:grpSpPr>
        <p:sp>
          <p:nvSpPr>
            <p:cNvPr id="16" name="橢圓 15"/>
            <p:cNvSpPr/>
            <p:nvPr/>
          </p:nvSpPr>
          <p:spPr>
            <a:xfrm>
              <a:off x="2303760" y="5803640"/>
              <a:ext cx="144000" cy="144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  <a:tailEnd w="med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" name="橢圓 16"/>
            <p:cNvSpPr/>
            <p:nvPr/>
          </p:nvSpPr>
          <p:spPr>
            <a:xfrm>
              <a:off x="3024104" y="5085184"/>
              <a:ext cx="144000" cy="144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  <a:tailEnd w="med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8" name="直線接點 17"/>
            <p:cNvCxnSpPr>
              <a:stCxn id="16" idx="7"/>
              <a:endCxn id="17" idx="3"/>
            </p:cNvCxnSpPr>
            <p:nvPr/>
          </p:nvCxnSpPr>
          <p:spPr>
            <a:xfrm rot="5400000" flipH="1" flipV="1">
              <a:off x="2427616" y="5207152"/>
              <a:ext cx="616632" cy="618520"/>
            </a:xfrm>
            <a:prstGeom prst="line">
              <a:avLst/>
            </a:prstGeom>
            <a:ln w="38100" cap="rnd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橢圓 18"/>
            <p:cNvSpPr/>
            <p:nvPr/>
          </p:nvSpPr>
          <p:spPr>
            <a:xfrm>
              <a:off x="3744104" y="5805184"/>
              <a:ext cx="144000" cy="144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  <a:tailEnd w="med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" name="橢圓 19"/>
            <p:cNvSpPr/>
            <p:nvPr/>
          </p:nvSpPr>
          <p:spPr>
            <a:xfrm>
              <a:off x="3024104" y="6525184"/>
              <a:ext cx="144000" cy="144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  <a:tailEnd w="med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21" name="直線接點 20"/>
            <p:cNvCxnSpPr>
              <a:stCxn id="16" idx="5"/>
              <a:endCxn id="20" idx="1"/>
            </p:cNvCxnSpPr>
            <p:nvPr/>
          </p:nvCxnSpPr>
          <p:spPr>
            <a:xfrm rot="16200000" flipH="1">
              <a:off x="2426072" y="5927152"/>
              <a:ext cx="619720" cy="618520"/>
            </a:xfrm>
            <a:prstGeom prst="line">
              <a:avLst/>
            </a:prstGeom>
            <a:ln w="38100" cap="rnd">
              <a:solidFill>
                <a:schemeClr val="tx1"/>
              </a:solidFill>
              <a:headEnd type="triangle" w="med" len="lg"/>
              <a:tailEnd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接點 21"/>
            <p:cNvCxnSpPr>
              <a:stCxn id="19" idx="1"/>
              <a:endCxn id="17" idx="5"/>
            </p:cNvCxnSpPr>
            <p:nvPr/>
          </p:nvCxnSpPr>
          <p:spPr>
            <a:xfrm rot="16200000" flipV="1">
              <a:off x="3147016" y="5208096"/>
              <a:ext cx="618176" cy="618176"/>
            </a:xfrm>
            <a:prstGeom prst="line">
              <a:avLst/>
            </a:prstGeom>
            <a:ln w="38100" cap="rnd">
              <a:solidFill>
                <a:schemeClr val="tx1"/>
              </a:solidFill>
              <a:headEnd type="triangle" w="med" len="lg"/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>
              <a:stCxn id="20" idx="7"/>
              <a:endCxn id="19" idx="3"/>
            </p:cNvCxnSpPr>
            <p:nvPr/>
          </p:nvCxnSpPr>
          <p:spPr>
            <a:xfrm rot="5400000" flipH="1" flipV="1">
              <a:off x="3147016" y="5928096"/>
              <a:ext cx="618176" cy="618176"/>
            </a:xfrm>
            <a:prstGeom prst="line">
              <a:avLst/>
            </a:prstGeom>
            <a:ln w="38100" cap="rnd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矩形 23"/>
            <p:cNvSpPr/>
            <p:nvPr/>
          </p:nvSpPr>
          <p:spPr bwMode="auto">
            <a:xfrm>
              <a:off x="1907704" y="5661248"/>
              <a:ext cx="432048" cy="432048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lg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新細明體" charset="-120"/>
                </a:rPr>
                <a:t>2</a:t>
              </a:r>
              <a:endPara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新細明體" charset="-120"/>
              </a:endParaRPr>
            </a:p>
          </p:txBody>
        </p:sp>
        <p:sp>
          <p:nvSpPr>
            <p:cNvPr id="25" name="矩形 24"/>
            <p:cNvSpPr/>
            <p:nvPr/>
          </p:nvSpPr>
          <p:spPr bwMode="auto">
            <a:xfrm>
              <a:off x="2699792" y="4797152"/>
              <a:ext cx="432048" cy="432048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lg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新細明體" charset="-120"/>
                </a:rPr>
                <a:t>1</a:t>
              </a:r>
              <a:endPara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新細明體" charset="-120"/>
              </a:endParaRPr>
            </a:p>
          </p:txBody>
        </p:sp>
        <p:sp>
          <p:nvSpPr>
            <p:cNvPr id="26" name="矩形 25"/>
            <p:cNvSpPr/>
            <p:nvPr/>
          </p:nvSpPr>
          <p:spPr bwMode="auto">
            <a:xfrm>
              <a:off x="2699792" y="6453336"/>
              <a:ext cx="432048" cy="432048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lg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新細明體" charset="-120"/>
                </a:rPr>
                <a:t>3</a:t>
              </a:r>
              <a:endPara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新細明體" charset="-120"/>
              </a:endParaRPr>
            </a:p>
          </p:txBody>
        </p:sp>
        <p:sp>
          <p:nvSpPr>
            <p:cNvPr id="27" name="矩形 26"/>
            <p:cNvSpPr/>
            <p:nvPr/>
          </p:nvSpPr>
          <p:spPr bwMode="auto">
            <a:xfrm>
              <a:off x="3347864" y="5661248"/>
              <a:ext cx="432048" cy="432048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lg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新細明體" charset="-120"/>
                </a:rPr>
                <a:t>4</a:t>
              </a:r>
              <a:endPara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新細明體" charset="-120"/>
              </a:endParaRPr>
            </a:p>
          </p:txBody>
        </p:sp>
        <p:cxnSp>
          <p:nvCxnSpPr>
            <p:cNvPr id="28" name="直線接點 27"/>
            <p:cNvCxnSpPr>
              <a:stCxn id="20" idx="0"/>
              <a:endCxn id="17" idx="4"/>
            </p:cNvCxnSpPr>
            <p:nvPr/>
          </p:nvCxnSpPr>
          <p:spPr>
            <a:xfrm rot="5400000" flipH="1" flipV="1">
              <a:off x="2448104" y="5877184"/>
              <a:ext cx="1296000" cy="0"/>
            </a:xfrm>
            <a:prstGeom prst="line">
              <a:avLst/>
            </a:prstGeom>
            <a:ln w="38100" cap="rnd">
              <a:solidFill>
                <a:schemeClr val="tx1"/>
              </a:solidFill>
              <a:headEnd type="triangle" w="med" len="lg"/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圖案 29"/>
            <p:cNvCxnSpPr>
              <a:stCxn id="19" idx="0"/>
              <a:endCxn id="19" idx="4"/>
            </p:cNvCxnSpPr>
            <p:nvPr/>
          </p:nvCxnSpPr>
          <p:spPr bwMode="auto">
            <a:xfrm rot="16200000" flipH="1">
              <a:off x="3744104" y="5877184"/>
              <a:ext cx="144000" cy="1588"/>
            </a:xfrm>
            <a:prstGeom prst="curvedConnector5">
              <a:avLst>
                <a:gd name="adj1" fmla="val -82131"/>
                <a:gd name="adj2" fmla="val 18929471"/>
                <a:gd name="adj3" fmla="val 167799"/>
              </a:avLst>
            </a:prstGeom>
            <a:solidFill>
              <a:schemeClr val="accent1"/>
            </a:solidFill>
            <a:ln w="38100" cap="rnd" cmpd="sng" algn="ctr">
              <a:solidFill>
                <a:schemeClr val="tx1"/>
              </a:solidFill>
              <a:prstDash val="solid"/>
              <a:miter lim="800000"/>
              <a:headEnd type="triangle" w="med" len="lg"/>
              <a:tailEnd type="none" w="med" len="lg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內容版面配置區 2"/>
          <p:cNvSpPr>
            <a:spLocks noGrp="1"/>
          </p:cNvSpPr>
          <p:nvPr>
            <p:ph idx="1"/>
          </p:nvPr>
        </p:nvSpPr>
        <p:spPr>
          <a:xfrm>
            <a:off x="912813" y="1905000"/>
            <a:ext cx="8110537" cy="3180184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The </a:t>
            </a:r>
            <a:r>
              <a:rPr lang="en-US" altLang="zh-TW" dirty="0" err="1" smtClean="0"/>
              <a:t>cocitation</a:t>
            </a:r>
            <a:r>
              <a:rPr lang="en-US" altLang="zh-TW" dirty="0" smtClean="0"/>
              <a:t> of two vertices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 and j in a directed network is the number of vertices that have outgoing edges pointing to both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 and j.</a:t>
            </a:r>
          </a:p>
          <a:p>
            <a:r>
              <a:rPr lang="en-US" altLang="zh-TW" dirty="0" err="1" smtClean="0"/>
              <a:t>A</a:t>
            </a:r>
            <a:r>
              <a:rPr lang="en-US" altLang="zh-TW" baseline="-25000" dirty="0" err="1" smtClean="0"/>
              <a:t>ik</a:t>
            </a:r>
            <a:r>
              <a:rPr lang="en-US" altLang="zh-TW" dirty="0" err="1" smtClean="0"/>
              <a:t>A</a:t>
            </a:r>
            <a:r>
              <a:rPr lang="en-US" altLang="zh-TW" baseline="-25000" dirty="0" err="1" smtClean="0"/>
              <a:t>jk</a:t>
            </a:r>
            <a:r>
              <a:rPr lang="en-US" altLang="zh-TW" dirty="0" smtClean="0"/>
              <a:t>=1 if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 and j are both cited by k and 0 otherwise.</a:t>
            </a:r>
          </a:p>
          <a:p>
            <a:endParaRPr lang="zh-TW" altLang="en-US" dirty="0" smtClean="0"/>
          </a:p>
        </p:txBody>
      </p:sp>
      <p:graphicFrame>
        <p:nvGraphicFramePr>
          <p:cNvPr id="5" name="物件 4"/>
          <p:cNvGraphicFramePr>
            <a:graphicFrameLocks noChangeAspect="1"/>
          </p:cNvGraphicFramePr>
          <p:nvPr/>
        </p:nvGraphicFramePr>
        <p:xfrm>
          <a:off x="3635896" y="5086375"/>
          <a:ext cx="5114925" cy="1150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Formula" r:id="rId3" imgW="2580840" imgH="581760" progId="Equation.Ribbit">
                  <p:embed/>
                </p:oleObj>
              </mc:Choice>
              <mc:Fallback>
                <p:oleObj name="Formula" r:id="rId3" imgW="2580840" imgH="581760" progId="Equation.Ribbit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896" y="5086375"/>
                        <a:ext cx="5114925" cy="1150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2" name="群組 61"/>
          <p:cNvGrpSpPr/>
          <p:nvPr/>
        </p:nvGrpSpPr>
        <p:grpSpPr>
          <a:xfrm>
            <a:off x="611560" y="5085184"/>
            <a:ext cx="2592272" cy="1728192"/>
            <a:chOff x="611560" y="5085184"/>
            <a:chExt cx="2592272" cy="1728192"/>
          </a:xfrm>
        </p:grpSpPr>
        <p:sp>
          <p:nvSpPr>
            <p:cNvPr id="7" name="橢圓 6"/>
            <p:cNvSpPr/>
            <p:nvPr/>
          </p:nvSpPr>
          <p:spPr>
            <a:xfrm>
              <a:off x="611560" y="5733256"/>
              <a:ext cx="144000" cy="144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  <a:tailEnd w="med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" name="橢圓 10"/>
            <p:cNvSpPr/>
            <p:nvPr/>
          </p:nvSpPr>
          <p:spPr>
            <a:xfrm>
              <a:off x="1439928" y="6381168"/>
              <a:ext cx="144000" cy="144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  <a:tailEnd w="med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4" name="直線接點 13"/>
            <p:cNvCxnSpPr>
              <a:stCxn id="7" idx="5"/>
              <a:endCxn id="11" idx="1"/>
            </p:cNvCxnSpPr>
            <p:nvPr/>
          </p:nvCxnSpPr>
          <p:spPr>
            <a:xfrm rot="16200000" flipH="1">
              <a:off x="824700" y="5765940"/>
              <a:ext cx="546088" cy="726544"/>
            </a:xfrm>
            <a:prstGeom prst="line">
              <a:avLst/>
            </a:prstGeom>
            <a:ln w="38100" cap="rnd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矩形 16"/>
            <p:cNvSpPr/>
            <p:nvPr/>
          </p:nvSpPr>
          <p:spPr bwMode="auto">
            <a:xfrm>
              <a:off x="1115616" y="6381328"/>
              <a:ext cx="432048" cy="432048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lg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新細明體" charset="-120"/>
                </a:rPr>
                <a:t>i</a:t>
              </a:r>
              <a:endPara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新細明體" charset="-120"/>
              </a:endParaRPr>
            </a:p>
          </p:txBody>
        </p:sp>
        <p:sp>
          <p:nvSpPr>
            <p:cNvPr id="21" name="橢圓 20"/>
            <p:cNvSpPr/>
            <p:nvPr/>
          </p:nvSpPr>
          <p:spPr>
            <a:xfrm>
              <a:off x="2339752" y="6381328"/>
              <a:ext cx="144000" cy="144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  <a:tailEnd w="med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" name="橢圓 21"/>
            <p:cNvSpPr/>
            <p:nvPr/>
          </p:nvSpPr>
          <p:spPr>
            <a:xfrm>
              <a:off x="2591792" y="5301208"/>
              <a:ext cx="144000" cy="144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  <a:tailEnd w="med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" name="橢圓 23"/>
            <p:cNvSpPr/>
            <p:nvPr/>
          </p:nvSpPr>
          <p:spPr>
            <a:xfrm>
              <a:off x="3059832" y="5733256"/>
              <a:ext cx="144000" cy="144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  <a:tailEnd w="med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" name="矩形 24"/>
            <p:cNvSpPr/>
            <p:nvPr/>
          </p:nvSpPr>
          <p:spPr bwMode="auto">
            <a:xfrm>
              <a:off x="2411760" y="6381328"/>
              <a:ext cx="432048" cy="432048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lg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dirty="0" smtClean="0"/>
                <a:t>j</a:t>
              </a:r>
              <a:endPara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新細明體" charset="-120"/>
              </a:endParaRPr>
            </a:p>
          </p:txBody>
        </p:sp>
        <p:cxnSp>
          <p:nvCxnSpPr>
            <p:cNvPr id="28" name="直線接點 27"/>
            <p:cNvCxnSpPr>
              <a:stCxn id="23" idx="4"/>
              <a:endCxn id="11" idx="0"/>
            </p:cNvCxnSpPr>
            <p:nvPr/>
          </p:nvCxnSpPr>
          <p:spPr>
            <a:xfrm rot="16200000" flipH="1">
              <a:off x="809784" y="5679024"/>
              <a:ext cx="935960" cy="468328"/>
            </a:xfrm>
            <a:prstGeom prst="line">
              <a:avLst/>
            </a:prstGeom>
            <a:ln w="38100" cap="rnd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>
              <a:stCxn id="8" idx="4"/>
              <a:endCxn id="11" idx="7"/>
            </p:cNvCxnSpPr>
            <p:nvPr/>
          </p:nvCxnSpPr>
          <p:spPr>
            <a:xfrm rot="16200000" flipH="1">
              <a:off x="968712" y="5808128"/>
              <a:ext cx="1173072" cy="15184"/>
            </a:xfrm>
            <a:prstGeom prst="line">
              <a:avLst/>
            </a:prstGeom>
            <a:ln w="38100" cap="rnd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接點 33"/>
            <p:cNvCxnSpPr>
              <a:stCxn id="10" idx="4"/>
              <a:endCxn id="11" idx="6"/>
            </p:cNvCxnSpPr>
            <p:nvPr/>
          </p:nvCxnSpPr>
          <p:spPr>
            <a:xfrm rot="5400000">
              <a:off x="1241832" y="5571280"/>
              <a:ext cx="1223984" cy="539792"/>
            </a:xfrm>
            <a:prstGeom prst="line">
              <a:avLst/>
            </a:prstGeom>
            <a:ln w="38100" cap="rnd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接點 37"/>
            <p:cNvCxnSpPr>
              <a:stCxn id="22" idx="4"/>
              <a:endCxn id="21" idx="0"/>
            </p:cNvCxnSpPr>
            <p:nvPr/>
          </p:nvCxnSpPr>
          <p:spPr>
            <a:xfrm rot="5400000">
              <a:off x="2069712" y="5787248"/>
              <a:ext cx="936120" cy="252040"/>
            </a:xfrm>
            <a:prstGeom prst="line">
              <a:avLst/>
            </a:prstGeom>
            <a:ln w="38100" cap="rnd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接點 40"/>
            <p:cNvCxnSpPr>
              <a:stCxn id="24" idx="3"/>
              <a:endCxn id="21" idx="7"/>
            </p:cNvCxnSpPr>
            <p:nvPr/>
          </p:nvCxnSpPr>
          <p:spPr>
            <a:xfrm rot="5400000">
              <a:off x="2498668" y="5820164"/>
              <a:ext cx="546248" cy="618256"/>
            </a:xfrm>
            <a:prstGeom prst="line">
              <a:avLst/>
            </a:prstGeom>
            <a:ln w="38100" cap="rnd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接點 46"/>
            <p:cNvCxnSpPr>
              <a:stCxn id="10" idx="4"/>
              <a:endCxn id="21" idx="1"/>
            </p:cNvCxnSpPr>
            <p:nvPr/>
          </p:nvCxnSpPr>
          <p:spPr>
            <a:xfrm rot="16200000" flipH="1">
              <a:off x="1655664" y="5697240"/>
              <a:ext cx="1173232" cy="237120"/>
            </a:xfrm>
            <a:prstGeom prst="line">
              <a:avLst/>
            </a:prstGeom>
            <a:ln w="38100" cap="rnd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>
              <a:stCxn id="8" idx="5"/>
              <a:endCxn id="21" idx="2"/>
            </p:cNvCxnSpPr>
            <p:nvPr/>
          </p:nvCxnSpPr>
          <p:spPr>
            <a:xfrm rot="16200000" flipH="1">
              <a:off x="1346544" y="5460120"/>
              <a:ext cx="1245232" cy="741184"/>
            </a:xfrm>
            <a:prstGeom prst="line">
              <a:avLst/>
            </a:prstGeom>
            <a:ln w="38100" cap="rnd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接點 57"/>
            <p:cNvCxnSpPr>
              <a:stCxn id="23" idx="5"/>
              <a:endCxn id="21" idx="2"/>
            </p:cNvCxnSpPr>
            <p:nvPr/>
          </p:nvCxnSpPr>
          <p:spPr>
            <a:xfrm rot="16200000" flipH="1">
              <a:off x="1202528" y="5316104"/>
              <a:ext cx="1029208" cy="1245240"/>
            </a:xfrm>
            <a:prstGeom prst="line">
              <a:avLst/>
            </a:prstGeom>
            <a:ln w="38100" cap="rnd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橢圓 7"/>
            <p:cNvSpPr/>
            <p:nvPr/>
          </p:nvSpPr>
          <p:spPr>
            <a:xfrm>
              <a:off x="1475656" y="5085184"/>
              <a:ext cx="144000" cy="144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  <a:tailEnd w="med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" name="橢圓 9"/>
            <p:cNvSpPr/>
            <p:nvPr/>
          </p:nvSpPr>
          <p:spPr>
            <a:xfrm>
              <a:off x="2051720" y="5085184"/>
              <a:ext cx="144000" cy="144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  <a:tailEnd w="med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" name="橢圓 22"/>
            <p:cNvSpPr/>
            <p:nvPr/>
          </p:nvSpPr>
          <p:spPr>
            <a:xfrm>
              <a:off x="971600" y="5301208"/>
              <a:ext cx="144000" cy="144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  <a:tailEnd w="med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7" name="標題 1"/>
          <p:cNvSpPr>
            <a:spLocks noGrp="1"/>
          </p:cNvSpPr>
          <p:nvPr>
            <p:ph type="title"/>
          </p:nvPr>
        </p:nvSpPr>
        <p:spPr>
          <a:xfrm>
            <a:off x="871538" y="854075"/>
            <a:ext cx="8162925" cy="769938"/>
          </a:xfrm>
        </p:spPr>
        <p:txBody>
          <a:bodyPr/>
          <a:lstStyle/>
          <a:p>
            <a:r>
              <a:rPr lang="en-US" altLang="zh-TW" dirty="0" err="1" smtClean="0"/>
              <a:t>Cocitation</a:t>
            </a:r>
            <a:r>
              <a:rPr lang="en-US" altLang="zh-TW" dirty="0" smtClean="0"/>
              <a:t> </a:t>
            </a: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標題 1"/>
          <p:cNvSpPr>
            <a:spLocks noGrp="1"/>
          </p:cNvSpPr>
          <p:nvPr>
            <p:ph type="title"/>
          </p:nvPr>
        </p:nvSpPr>
        <p:spPr>
          <a:xfrm>
            <a:off x="871538" y="854075"/>
            <a:ext cx="8162925" cy="769938"/>
          </a:xfrm>
        </p:spPr>
        <p:txBody>
          <a:bodyPr/>
          <a:lstStyle/>
          <a:p>
            <a:r>
              <a:rPr lang="en-US" altLang="zh-TW" dirty="0" err="1" smtClean="0"/>
              <a:t>Cocitation</a:t>
            </a:r>
            <a:r>
              <a:rPr lang="en-US" altLang="zh-TW" dirty="0" smtClean="0"/>
              <a:t> </a:t>
            </a:r>
            <a:endParaRPr lang="zh-TW" altLang="en-US" dirty="0" smtClean="0"/>
          </a:p>
        </p:txBody>
      </p:sp>
      <p:sp>
        <p:nvSpPr>
          <p:cNvPr id="2054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/>
              <a:t>Cocitation</a:t>
            </a:r>
            <a:r>
              <a:rPr lang="en-US" altLang="zh-TW" dirty="0" smtClean="0"/>
              <a:t> matrix C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C is symmetric.</a:t>
            </a:r>
          </a:p>
          <a:p>
            <a:r>
              <a:rPr lang="en-US" altLang="zh-TW" dirty="0" err="1" smtClean="0"/>
              <a:t>Cocitation</a:t>
            </a:r>
            <a:r>
              <a:rPr lang="en-US" altLang="zh-TW" dirty="0" smtClean="0"/>
              <a:t> network: there is an edge between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 and j if          for </a:t>
            </a:r>
            <a:endParaRPr lang="zh-TW" altLang="en-US" dirty="0" smtClean="0"/>
          </a:p>
        </p:txBody>
      </p:sp>
      <p:graphicFrame>
        <p:nvGraphicFramePr>
          <p:cNvPr id="3" name="Object 6"/>
          <p:cNvGraphicFramePr>
            <a:graphicFrameLocks noChangeAspect="1"/>
          </p:cNvGraphicFramePr>
          <p:nvPr/>
        </p:nvGraphicFramePr>
        <p:xfrm>
          <a:off x="3059832" y="2852936"/>
          <a:ext cx="2149475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Formula" r:id="rId3" imgW="1084680" imgH="277200" progId="Equation.Ribbit">
                  <p:embed/>
                </p:oleObj>
              </mc:Choice>
              <mc:Fallback>
                <p:oleObj name="Formula" r:id="rId3" imgW="1084680" imgH="277200" progId="Equation.Ribbit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2852936"/>
                        <a:ext cx="2149475" cy="550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5076056" y="4900528"/>
          <a:ext cx="1087438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Formula" r:id="rId5" imgW="547560" imgH="200880" progId="Equation.Ribbit">
                  <p:embed/>
                </p:oleObj>
              </mc:Choice>
              <mc:Fallback>
                <p:oleObj name="Formula" r:id="rId5" imgW="547560" imgH="200880" progId="Equation.Ribbit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4900528"/>
                        <a:ext cx="1087438" cy="398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7020272" y="4885636"/>
          <a:ext cx="801688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Formula" r:id="rId7" imgW="405360" imgH="191880" progId="Equation.Ribbit">
                  <p:embed/>
                </p:oleObj>
              </mc:Choice>
              <mc:Fallback>
                <p:oleObj name="Formula" r:id="rId7" imgW="405360" imgH="191880" progId="Equation.Ribbit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0272" y="4885636"/>
                        <a:ext cx="801688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標題 1"/>
          <p:cNvSpPr>
            <a:spLocks noGrp="1"/>
          </p:cNvSpPr>
          <p:nvPr>
            <p:ph type="title"/>
          </p:nvPr>
        </p:nvSpPr>
        <p:spPr>
          <a:xfrm>
            <a:off x="871538" y="854075"/>
            <a:ext cx="8162925" cy="769938"/>
          </a:xfrm>
        </p:spPr>
        <p:txBody>
          <a:bodyPr/>
          <a:lstStyle/>
          <a:p>
            <a:r>
              <a:rPr lang="en-US" altLang="zh-TW" dirty="0" err="1" smtClean="0"/>
              <a:t>Cocitation</a:t>
            </a:r>
            <a:r>
              <a:rPr lang="en-US" altLang="zh-TW" dirty="0" smtClean="0"/>
              <a:t> network</a:t>
            </a:r>
            <a:endParaRPr lang="zh-TW" altLang="en-US" dirty="0" smtClean="0"/>
          </a:p>
        </p:txBody>
      </p:sp>
      <p:sp>
        <p:nvSpPr>
          <p:cNvPr id="3077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Weighted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cocitation</a:t>
            </a:r>
            <a:r>
              <a:rPr lang="en-US" altLang="zh-TW" dirty="0" smtClean="0"/>
              <a:t> network with adjacency (</a:t>
            </a:r>
            <a:r>
              <a:rPr lang="en-US" altLang="zh-TW" dirty="0" err="1" smtClean="0"/>
              <a:t>cocitation</a:t>
            </a:r>
            <a:r>
              <a:rPr lang="en-US" altLang="zh-TW" dirty="0" smtClean="0"/>
              <a:t>) matrix C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     is equal to the total number of edges pointing to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 (the total number of citations)</a:t>
            </a:r>
          </a:p>
          <a:p>
            <a:endParaRPr lang="zh-TW" altLang="en-US" dirty="0" smtClean="0"/>
          </a:p>
        </p:txBody>
      </p:sp>
      <p:graphicFrame>
        <p:nvGraphicFramePr>
          <p:cNvPr id="2" name="Object 4"/>
          <p:cNvGraphicFramePr>
            <a:graphicFrameLocks noChangeAspect="1"/>
          </p:cNvGraphicFramePr>
          <p:nvPr/>
        </p:nvGraphicFramePr>
        <p:xfrm>
          <a:off x="2411760" y="2949658"/>
          <a:ext cx="4124325" cy="121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Formula" r:id="rId3" imgW="2080440" imgH="613440" progId="Equation.Ribbit">
                  <p:embed/>
                </p:oleObj>
              </mc:Choice>
              <mc:Fallback>
                <p:oleObj name="Formula" r:id="rId3" imgW="2080440" imgH="613440" progId="Equation.Ribbit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2949658"/>
                        <a:ext cx="4124325" cy="1216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5"/>
          <p:cNvGraphicFramePr>
            <a:graphicFrameLocks noChangeAspect="1"/>
          </p:cNvGraphicFramePr>
          <p:nvPr/>
        </p:nvGraphicFramePr>
        <p:xfrm>
          <a:off x="1387172" y="4230688"/>
          <a:ext cx="51435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Formula" r:id="rId5" imgW="258120" imgH="223560" progId="Equation.Ribbit">
                  <p:embed/>
                </p:oleObj>
              </mc:Choice>
              <mc:Fallback>
                <p:oleObj name="Formula" r:id="rId5" imgW="258120" imgH="223560" progId="Equation.Ribbit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7172" y="4230688"/>
                        <a:ext cx="51435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標題 1"/>
          <p:cNvSpPr>
            <a:spLocks noGrp="1"/>
          </p:cNvSpPr>
          <p:nvPr>
            <p:ph type="title"/>
          </p:nvPr>
        </p:nvSpPr>
        <p:spPr>
          <a:xfrm>
            <a:off x="871538" y="854075"/>
            <a:ext cx="8162925" cy="769938"/>
          </a:xfrm>
        </p:spPr>
        <p:txBody>
          <a:bodyPr/>
          <a:lstStyle/>
          <a:p>
            <a:r>
              <a:rPr lang="en-US" altLang="zh-TW" smtClean="0"/>
              <a:t>Bibliographic coupling</a:t>
            </a:r>
            <a:endParaRPr lang="zh-TW" altLang="en-US" smtClean="0"/>
          </a:p>
        </p:txBody>
      </p:sp>
      <p:sp>
        <p:nvSpPr>
          <p:cNvPr id="13315" name="內容版面配置區 2"/>
          <p:cNvSpPr>
            <a:spLocks noGrp="1"/>
          </p:cNvSpPr>
          <p:nvPr>
            <p:ph idx="1"/>
          </p:nvPr>
        </p:nvSpPr>
        <p:spPr>
          <a:xfrm>
            <a:off x="912813" y="1905000"/>
            <a:ext cx="8110537" cy="3252192"/>
          </a:xfrm>
        </p:spPr>
        <p:txBody>
          <a:bodyPr>
            <a:normAutofit fontScale="92500"/>
          </a:bodyPr>
          <a:lstStyle/>
          <a:p>
            <a:r>
              <a:rPr lang="en-US" altLang="zh-TW" dirty="0" smtClean="0"/>
              <a:t>Bibliographic coupling of two vertices in a directed network is the number of vertices to which both point.</a:t>
            </a:r>
          </a:p>
          <a:p>
            <a:r>
              <a:rPr lang="en-US" altLang="zh-TW" dirty="0" smtClean="0"/>
              <a:t>The bibliographic coupling of two papers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 and j is the number of papers that are cited by both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 and j.</a:t>
            </a:r>
          </a:p>
          <a:p>
            <a:endParaRPr lang="zh-TW" altLang="en-US" dirty="0" smtClean="0"/>
          </a:p>
        </p:txBody>
      </p:sp>
      <p:grpSp>
        <p:nvGrpSpPr>
          <p:cNvPr id="93" name="群組 92"/>
          <p:cNvGrpSpPr/>
          <p:nvPr/>
        </p:nvGrpSpPr>
        <p:grpSpPr>
          <a:xfrm>
            <a:off x="611560" y="5085184"/>
            <a:ext cx="2664280" cy="1477616"/>
            <a:chOff x="683568" y="5085184"/>
            <a:chExt cx="2664280" cy="1477616"/>
          </a:xfrm>
        </p:grpSpPr>
        <p:sp>
          <p:nvSpPr>
            <p:cNvPr id="5" name="橢圓 4"/>
            <p:cNvSpPr/>
            <p:nvPr/>
          </p:nvSpPr>
          <p:spPr>
            <a:xfrm>
              <a:off x="683568" y="6418800"/>
              <a:ext cx="144000" cy="144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  <a:tailEnd w="med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橢圓 5"/>
            <p:cNvSpPr/>
            <p:nvPr/>
          </p:nvSpPr>
          <p:spPr>
            <a:xfrm>
              <a:off x="1475656" y="5301208"/>
              <a:ext cx="144000" cy="144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  <a:tailEnd w="med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" name="直線接點 6"/>
            <p:cNvCxnSpPr>
              <a:stCxn id="5" idx="7"/>
              <a:endCxn id="6" idx="4"/>
            </p:cNvCxnSpPr>
            <p:nvPr/>
          </p:nvCxnSpPr>
          <p:spPr>
            <a:xfrm rot="5400000" flipH="1" flipV="1">
              <a:off x="679728" y="5571960"/>
              <a:ext cx="994680" cy="741176"/>
            </a:xfrm>
            <a:prstGeom prst="line">
              <a:avLst/>
            </a:prstGeom>
            <a:ln w="38100">
              <a:solidFill>
                <a:schemeClr val="tx1"/>
              </a:solidFill>
              <a:headEnd type="triangle" w="med" len="lg"/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矩形 7"/>
            <p:cNvSpPr/>
            <p:nvPr/>
          </p:nvSpPr>
          <p:spPr bwMode="auto">
            <a:xfrm>
              <a:off x="1115616" y="5085184"/>
              <a:ext cx="432048" cy="432048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lg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  <a:ea typeface="新細明體" charset="-120"/>
                </a:rPr>
                <a:t>i</a:t>
              </a:r>
              <a:endPara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新細明體" charset="-120"/>
              </a:endParaRPr>
            </a:p>
          </p:txBody>
        </p:sp>
        <p:sp>
          <p:nvSpPr>
            <p:cNvPr id="9" name="橢圓 8"/>
            <p:cNvSpPr/>
            <p:nvPr/>
          </p:nvSpPr>
          <p:spPr>
            <a:xfrm>
              <a:off x="2267744" y="5301208"/>
              <a:ext cx="144000" cy="144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  <a:tailEnd w="med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" name="橢圓 9"/>
            <p:cNvSpPr/>
            <p:nvPr/>
          </p:nvSpPr>
          <p:spPr>
            <a:xfrm>
              <a:off x="2699792" y="6418800"/>
              <a:ext cx="144000" cy="144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  <a:tailEnd w="med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" name="橢圓 10"/>
            <p:cNvSpPr/>
            <p:nvPr/>
          </p:nvSpPr>
          <p:spPr>
            <a:xfrm>
              <a:off x="3203848" y="6418800"/>
              <a:ext cx="144000" cy="144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  <a:tailEnd w="med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" name="矩形 11"/>
            <p:cNvSpPr/>
            <p:nvPr/>
          </p:nvSpPr>
          <p:spPr bwMode="auto">
            <a:xfrm>
              <a:off x="2339752" y="5085184"/>
              <a:ext cx="432048" cy="432048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lg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TW" dirty="0" smtClean="0"/>
                <a:t>j</a:t>
              </a:r>
              <a:endParaRPr kumimoji="1" lang="zh-TW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新細明體" charset="-120"/>
              </a:endParaRPr>
            </a:p>
          </p:txBody>
        </p:sp>
        <p:cxnSp>
          <p:nvCxnSpPr>
            <p:cNvPr id="13" name="直線接點 12"/>
            <p:cNvCxnSpPr>
              <a:stCxn id="23" idx="0"/>
              <a:endCxn id="6" idx="4"/>
            </p:cNvCxnSpPr>
            <p:nvPr/>
          </p:nvCxnSpPr>
          <p:spPr>
            <a:xfrm rot="5400000" flipH="1" flipV="1">
              <a:off x="880840" y="5751984"/>
              <a:ext cx="973592" cy="360040"/>
            </a:xfrm>
            <a:prstGeom prst="line">
              <a:avLst/>
            </a:prstGeom>
            <a:ln w="38100">
              <a:solidFill>
                <a:schemeClr val="tx1"/>
              </a:solidFill>
              <a:headEnd type="triangle" w="med" len="lg"/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接點 13"/>
            <p:cNvCxnSpPr>
              <a:stCxn id="21" idx="0"/>
              <a:endCxn id="6" idx="4"/>
            </p:cNvCxnSpPr>
            <p:nvPr/>
          </p:nvCxnSpPr>
          <p:spPr>
            <a:xfrm rot="16200000" flipV="1">
              <a:off x="1132868" y="5859996"/>
              <a:ext cx="973592" cy="144016"/>
            </a:xfrm>
            <a:prstGeom prst="line">
              <a:avLst/>
            </a:prstGeom>
            <a:ln w="38100">
              <a:solidFill>
                <a:schemeClr val="tx1"/>
              </a:solidFill>
              <a:headEnd type="triangle" w="med" len="lg"/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接點 14"/>
            <p:cNvCxnSpPr>
              <a:stCxn id="22" idx="1"/>
              <a:endCxn id="6" idx="4"/>
            </p:cNvCxnSpPr>
            <p:nvPr/>
          </p:nvCxnSpPr>
          <p:spPr>
            <a:xfrm rot="16200000" flipV="1">
              <a:off x="1384900" y="5607964"/>
              <a:ext cx="994680" cy="669168"/>
            </a:xfrm>
            <a:prstGeom prst="line">
              <a:avLst/>
            </a:prstGeom>
            <a:ln w="38100">
              <a:solidFill>
                <a:schemeClr val="tx1"/>
              </a:solidFill>
              <a:headEnd type="triangle" w="med" len="lg"/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>
              <a:stCxn id="10" idx="0"/>
              <a:endCxn id="9" idx="4"/>
            </p:cNvCxnSpPr>
            <p:nvPr/>
          </p:nvCxnSpPr>
          <p:spPr>
            <a:xfrm rot="16200000" flipV="1">
              <a:off x="2068972" y="5715980"/>
              <a:ext cx="973592" cy="432048"/>
            </a:xfrm>
            <a:prstGeom prst="line">
              <a:avLst/>
            </a:prstGeom>
            <a:ln w="38100">
              <a:solidFill>
                <a:schemeClr val="tx1"/>
              </a:solidFill>
              <a:headEnd type="triangle" w="med" len="lg"/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>
              <a:stCxn id="11" idx="1"/>
              <a:endCxn id="9" idx="4"/>
            </p:cNvCxnSpPr>
            <p:nvPr/>
          </p:nvCxnSpPr>
          <p:spPr>
            <a:xfrm rot="16200000" flipV="1">
              <a:off x="2285000" y="5499952"/>
              <a:ext cx="994680" cy="885192"/>
            </a:xfrm>
            <a:prstGeom prst="line">
              <a:avLst/>
            </a:prstGeom>
            <a:ln w="38100">
              <a:solidFill>
                <a:schemeClr val="tx1"/>
              </a:solidFill>
              <a:headEnd type="triangle" w="med" len="lg"/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>
              <a:stCxn id="22" idx="0"/>
              <a:endCxn id="9" idx="4"/>
            </p:cNvCxnSpPr>
            <p:nvPr/>
          </p:nvCxnSpPr>
          <p:spPr>
            <a:xfrm rot="5400000" flipH="1" flipV="1">
              <a:off x="1816944" y="5896000"/>
              <a:ext cx="973592" cy="72008"/>
            </a:xfrm>
            <a:prstGeom prst="line">
              <a:avLst/>
            </a:prstGeom>
            <a:ln w="38100">
              <a:solidFill>
                <a:schemeClr val="tx1"/>
              </a:solidFill>
              <a:headEnd type="triangle" w="med" len="lg"/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接點 18"/>
            <p:cNvCxnSpPr>
              <a:stCxn id="21" idx="7"/>
              <a:endCxn id="9" idx="4"/>
            </p:cNvCxnSpPr>
            <p:nvPr/>
          </p:nvCxnSpPr>
          <p:spPr>
            <a:xfrm rot="5400000" flipH="1" flipV="1">
              <a:off x="1543824" y="5643968"/>
              <a:ext cx="994680" cy="597160"/>
            </a:xfrm>
            <a:prstGeom prst="line">
              <a:avLst/>
            </a:prstGeom>
            <a:ln w="38100">
              <a:solidFill>
                <a:schemeClr val="tx1"/>
              </a:solidFill>
              <a:headEnd type="triangle" w="med" len="lg"/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>
              <a:stCxn id="23" idx="7"/>
              <a:endCxn id="9" idx="4"/>
            </p:cNvCxnSpPr>
            <p:nvPr/>
          </p:nvCxnSpPr>
          <p:spPr>
            <a:xfrm rot="5400000" flipH="1" flipV="1">
              <a:off x="1291796" y="5391940"/>
              <a:ext cx="994680" cy="1101216"/>
            </a:xfrm>
            <a:prstGeom prst="line">
              <a:avLst/>
            </a:prstGeom>
            <a:ln w="38100">
              <a:solidFill>
                <a:schemeClr val="tx1"/>
              </a:solidFill>
              <a:headEnd type="triangle" w="med" len="lg"/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橢圓 20"/>
            <p:cNvSpPr/>
            <p:nvPr/>
          </p:nvSpPr>
          <p:spPr>
            <a:xfrm>
              <a:off x="1619672" y="6418800"/>
              <a:ext cx="144000" cy="144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  <a:tailEnd w="med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" name="橢圓 21"/>
            <p:cNvSpPr/>
            <p:nvPr/>
          </p:nvSpPr>
          <p:spPr>
            <a:xfrm>
              <a:off x="2195736" y="6418800"/>
              <a:ext cx="144000" cy="144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  <a:tailEnd w="med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" name="橢圓 22"/>
            <p:cNvSpPr/>
            <p:nvPr/>
          </p:nvSpPr>
          <p:spPr>
            <a:xfrm>
              <a:off x="1115616" y="6418800"/>
              <a:ext cx="144000" cy="144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  <a:tailEnd w="med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aphicFrame>
        <p:nvGraphicFramePr>
          <p:cNvPr id="24577" name="Object 1"/>
          <p:cNvGraphicFramePr>
            <a:graphicFrameLocks noChangeAspect="1"/>
          </p:cNvGraphicFramePr>
          <p:nvPr/>
        </p:nvGraphicFramePr>
        <p:xfrm>
          <a:off x="3392809" y="5093295"/>
          <a:ext cx="5427663" cy="121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9" name="Formula" r:id="rId3" imgW="2738160" imgH="613440" progId="Equation.Ribbit">
                  <p:embed/>
                </p:oleObj>
              </mc:Choice>
              <mc:Fallback>
                <p:oleObj name="Formula" r:id="rId3" imgW="2738160" imgH="613440" progId="Equation.Ribbit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2809" y="5093295"/>
                        <a:ext cx="5427663" cy="1216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Bold Stripes">
      <a:majorFont>
        <a:latin typeface="Verdana"/>
        <a:ea typeface="新細明體"/>
        <a:cs typeface=""/>
      </a:majorFont>
      <a:minorFont>
        <a:latin typeface="Verdana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新細明體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新細明體" charset="-120"/>
          </a:defRPr>
        </a:defPPr>
      </a:lstStyle>
    </a:lnDef>
  </a:objectDefaults>
  <a:extraClrSchemeLst>
    <a:extraClrScheme>
      <a:clrScheme name="Bold Stripes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ld Stripes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Designs\Bold Stripes.pot</Template>
  <TotalTime>8215</TotalTime>
  <Words>467</Words>
  <Application>Microsoft Office PowerPoint</Application>
  <PresentationFormat>如螢幕大小 (4:3)</PresentationFormat>
  <Paragraphs>112</Paragraphs>
  <Slides>11</Slides>
  <Notes>2</Notes>
  <HiddenSlides>0</HiddenSlides>
  <MMClips>0</MMClips>
  <ScaleCrop>false</ScaleCrop>
  <HeadingPairs>
    <vt:vector size="8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7" baseType="lpstr">
      <vt:lpstr>新細明體</vt:lpstr>
      <vt:lpstr>Times New Roman</vt:lpstr>
      <vt:lpstr>Verdana</vt:lpstr>
      <vt:lpstr>Wingdings</vt:lpstr>
      <vt:lpstr>Bold Stripes</vt:lpstr>
      <vt:lpstr>Formula</vt:lpstr>
      <vt:lpstr>Network Representations</vt:lpstr>
      <vt:lpstr>Networks and their representations</vt:lpstr>
      <vt:lpstr>Adjacency matrix</vt:lpstr>
      <vt:lpstr>Adjacency matrix</vt:lpstr>
      <vt:lpstr>Directed networks</vt:lpstr>
      <vt:lpstr>Cocitation </vt:lpstr>
      <vt:lpstr>Cocitation </vt:lpstr>
      <vt:lpstr>Cocitation network</vt:lpstr>
      <vt:lpstr>Bibliographic coupling</vt:lpstr>
      <vt:lpstr>Bibliographic coupling</vt:lpstr>
      <vt:lpstr>Citation network</vt:lpstr>
    </vt:vector>
  </TitlesOfParts>
  <Company>NTHU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1: Basic Architectures and Principles of Packet Switches</dc:title>
  <dc:creator>C.S. Chang</dc:creator>
  <cp:lastModifiedBy>cschang</cp:lastModifiedBy>
  <cp:revision>228</cp:revision>
  <dcterms:created xsi:type="dcterms:W3CDTF">2005-09-11T07:42:25Z</dcterms:created>
  <dcterms:modified xsi:type="dcterms:W3CDTF">2023-10-27T04:06:23Z</dcterms:modified>
</cp:coreProperties>
</file>